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handoutMasterIdLst>
    <p:handoutMasterId r:id="rId25"/>
  </p:handoutMasterIdLst>
  <p:sldIdLst>
    <p:sldId id="256" r:id="rId2"/>
    <p:sldId id="283" r:id="rId3"/>
    <p:sldId id="258" r:id="rId4"/>
    <p:sldId id="257" r:id="rId5"/>
    <p:sldId id="259" r:id="rId6"/>
    <p:sldId id="260" r:id="rId7"/>
    <p:sldId id="261" r:id="rId8"/>
    <p:sldId id="284" r:id="rId9"/>
    <p:sldId id="263" r:id="rId10"/>
    <p:sldId id="264" r:id="rId11"/>
    <p:sldId id="278" r:id="rId12"/>
    <p:sldId id="280" r:id="rId13"/>
    <p:sldId id="279" r:id="rId14"/>
    <p:sldId id="273" r:id="rId15"/>
    <p:sldId id="275" r:id="rId16"/>
    <p:sldId id="276" r:id="rId17"/>
    <p:sldId id="274" r:id="rId18"/>
    <p:sldId id="277" r:id="rId19"/>
    <p:sldId id="268" r:id="rId20"/>
    <p:sldId id="269" r:id="rId21"/>
    <p:sldId id="271" r:id="rId22"/>
    <p:sldId id="272" r:id="rId23"/>
    <p:sldId id="282" r:id="rId24"/>
  </p:sldIdLst>
  <p:sldSz cx="12192000" cy="6858000"/>
  <p:notesSz cx="6794500" cy="9906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Svencioniu%20JPT\suvestos%20anketos\Anketu%20suvestine%202019-11-28.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20.xml"/><Relationship Id="rId1" Type="http://schemas.microsoft.com/office/2011/relationships/chartStyle" Target="style20.xml"/></Relationships>
</file>

<file path=ppt/charts/_rels/chart3.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10.2.0.12\Darnaus%20vystimo%20projektai\DVP-Bendras\Uzsakymai\vykdomi\2020-Salcininku%20JPT\Rengimas\suvestos%20anketos\Anket&#371;%20suvestin&#279;.%20&#352;al&#269;ininkai-suvesta311.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'[Anketų suvestinė. Šalčininkai-suvesta311.xlsx]Grafikai-PVZ_'!$E$3:$E$46</c:f>
              <c:strCache>
                <c:ptCount val="44"/>
                <c:pt idx="0">
                  <c:v>Kaimo vietovė</c:v>
                </c:pt>
                <c:pt idx="1">
                  <c:v>Miestas</c:v>
                </c:pt>
                <c:pt idx="4">
                  <c:v>Turi 4 ir daugiau vaikų</c:v>
                </c:pt>
                <c:pt idx="5">
                  <c:v>Turi 3 vaikus</c:v>
                </c:pt>
                <c:pt idx="6">
                  <c:v>Turi 2 vaikus</c:v>
                </c:pt>
                <c:pt idx="7">
                  <c:v>Turi 1 vaiką</c:v>
                </c:pt>
                <c:pt idx="8">
                  <c:v>Neturi vaikų</c:v>
                </c:pt>
                <c:pt idx="11">
                  <c:v>Kita</c:v>
                </c:pt>
                <c:pt idx="12">
                  <c:v>Gyvena neregistruotoje santuokoje</c:v>
                </c:pt>
                <c:pt idx="13">
                  <c:v>Išsiskyręs (-usi)</c:v>
                </c:pt>
                <c:pt idx="14">
                  <c:v>Nevedęs / netekėjusi</c:v>
                </c:pt>
                <c:pt idx="15">
                  <c:v>Vedęs / ištekėjusi</c:v>
                </c:pt>
                <c:pt idx="16">
                  <c:v>Našlys/našlė</c:v>
                </c:pt>
                <c:pt idx="19">
                  <c:v>Nei dirbate, nei mokotės, nei studijuojate</c:v>
                </c:pt>
                <c:pt idx="20">
                  <c:v>Mokotės pagrindinėje, vidurinėje, jaunimo, profesinėje mokykloje arba gimnazijoje ir dirbate</c:v>
                </c:pt>
                <c:pt idx="21">
                  <c:v>Mokotės pagrindinėje, vidurinėje, jaunimo, profesinėje mokykloje arba gimnazijoje</c:v>
                </c:pt>
                <c:pt idx="22">
                  <c:v>Studijuojate universitete arba kolegijoje ir dirbate</c:v>
                </c:pt>
                <c:pt idx="23">
                  <c:v>Studijuojate universitete arba kolegijoje </c:v>
                </c:pt>
                <c:pt idx="24">
                  <c:v> Dirbate, esate nėštumo ir vaiko gimdymo, vaiko priežiūros atostogose</c:v>
                </c:pt>
                <c:pt idx="25">
                  <c:v>Atliekate privalomą karo tarnybą</c:v>
                </c:pt>
                <c:pt idx="28">
                  <c:v>Kita</c:v>
                </c:pt>
                <c:pt idx="29">
                  <c:v>Aukštasis neuniversitetinis</c:v>
                </c:pt>
                <c:pt idx="30">
                  <c:v>Aukštasis universitetinis</c:v>
                </c:pt>
                <c:pt idx="31">
                  <c:v>Profesinis</c:v>
                </c:pt>
                <c:pt idx="32">
                  <c:v>Vidurinis</c:v>
                </c:pt>
                <c:pt idx="33">
                  <c:v>Pagrindinis</c:v>
                </c:pt>
                <c:pt idx="34">
                  <c:v>Pradinis</c:v>
                </c:pt>
                <c:pt idx="37">
                  <c:v>24-29 m.</c:v>
                </c:pt>
                <c:pt idx="38">
                  <c:v>19-23 m.</c:v>
                </c:pt>
                <c:pt idx="39">
                  <c:v>14-18 m.</c:v>
                </c:pt>
                <c:pt idx="42">
                  <c:v>Vyras</c:v>
                </c:pt>
                <c:pt idx="43">
                  <c:v>Moteris</c:v>
                </c:pt>
              </c:strCache>
            </c:strRef>
          </c:cat>
          <c:val>
            <c:numRef>
              <c:f>'[Anketų suvestinė. Šalčininkai-suvesta311.xlsx]Grafikai-PVZ_'!$H$3:$H$46</c:f>
              <c:numCache>
                <c:formatCode>0</c:formatCode>
                <c:ptCount val="44"/>
                <c:pt idx="0">
                  <c:v>42.122186495176848</c:v>
                </c:pt>
                <c:pt idx="1">
                  <c:v>57.877813504823152</c:v>
                </c:pt>
                <c:pt idx="4">
                  <c:v>1.2861736334405145</c:v>
                </c:pt>
                <c:pt idx="5">
                  <c:v>0.96463022508038587</c:v>
                </c:pt>
                <c:pt idx="6">
                  <c:v>2.572347266881029</c:v>
                </c:pt>
                <c:pt idx="7">
                  <c:v>6.109324758842444</c:v>
                </c:pt>
                <c:pt idx="8">
                  <c:v>89.067524115755631</c:v>
                </c:pt>
                <c:pt idx="11">
                  <c:v>17.041800643086816</c:v>
                </c:pt>
                <c:pt idx="12">
                  <c:v>4.823151125401929</c:v>
                </c:pt>
                <c:pt idx="13">
                  <c:v>3.536977491961415</c:v>
                </c:pt>
                <c:pt idx="14">
                  <c:v>52.411575562700968</c:v>
                </c:pt>
                <c:pt idx="15">
                  <c:v>16.39871382636656</c:v>
                </c:pt>
                <c:pt idx="16">
                  <c:v>5.787781350482315</c:v>
                </c:pt>
                <c:pt idx="19">
                  <c:v>2.2508038585209005</c:v>
                </c:pt>
                <c:pt idx="20">
                  <c:v>1.9292604501607717</c:v>
                </c:pt>
                <c:pt idx="21">
                  <c:v>57.556270096463024</c:v>
                </c:pt>
                <c:pt idx="22">
                  <c:v>8.360128617363344</c:v>
                </c:pt>
                <c:pt idx="23">
                  <c:v>8.360128617363344</c:v>
                </c:pt>
                <c:pt idx="24">
                  <c:v>21.543408360128616</c:v>
                </c:pt>
                <c:pt idx="25">
                  <c:v>0</c:v>
                </c:pt>
                <c:pt idx="28">
                  <c:v>7.717041800643087</c:v>
                </c:pt>
                <c:pt idx="29">
                  <c:v>6.109324758842444</c:v>
                </c:pt>
                <c:pt idx="30">
                  <c:v>19.614147909967844</c:v>
                </c:pt>
                <c:pt idx="31">
                  <c:v>2.8938906752411575</c:v>
                </c:pt>
                <c:pt idx="32">
                  <c:v>27.331189710610932</c:v>
                </c:pt>
                <c:pt idx="33">
                  <c:v>28.938906752411576</c:v>
                </c:pt>
                <c:pt idx="34">
                  <c:v>7.395498392282958</c:v>
                </c:pt>
                <c:pt idx="37">
                  <c:v>20</c:v>
                </c:pt>
                <c:pt idx="38">
                  <c:v>19.614147909967844</c:v>
                </c:pt>
                <c:pt idx="39">
                  <c:v>59.80707395498392</c:v>
                </c:pt>
                <c:pt idx="42">
                  <c:v>23.472668810289388</c:v>
                </c:pt>
                <c:pt idx="43">
                  <c:v>76.527331189710608</c:v>
                </c:pt>
              </c:numCache>
            </c:numRef>
          </c:val>
          <c:extLst>
            <c:ext xmlns:c16="http://schemas.microsoft.com/office/drawing/2014/chart" uri="{C3380CC4-5D6E-409C-BE32-E72D297353CC}">
              <c16:uniqueId val="{00000000-4B24-4C92-B168-B4B371EF8721}"/>
            </c:ext>
          </c:extLst>
        </c:ser>
        <c:dLbls>
          <c:showLegendKey val="0"/>
          <c:showVal val="0"/>
          <c:showCatName val="0"/>
          <c:showSerName val="0"/>
          <c:showPercent val="0"/>
          <c:showBubbleSize val="0"/>
        </c:dLbls>
        <c:gapWidth val="182"/>
        <c:axId val="-23472816"/>
        <c:axId val="-23482064"/>
      </c:barChart>
      <c:catAx>
        <c:axId val="-2347281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3482064"/>
        <c:crosses val="autoZero"/>
        <c:auto val="1"/>
        <c:lblAlgn val="ctr"/>
        <c:lblOffset val="100"/>
        <c:noMultiLvlLbl val="0"/>
      </c:catAx>
      <c:valAx>
        <c:axId val="-234820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34728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explosion val="6"/>
            <c:spPr>
              <a:solidFill>
                <a:schemeClr val="accent1"/>
              </a:solidFill>
              <a:ln w="19050">
                <a:solidFill>
                  <a:schemeClr val="lt1"/>
                </a:solidFill>
              </a:ln>
              <a:effectLst/>
            </c:spPr>
            <c:extLst>
              <c:ext xmlns:c16="http://schemas.microsoft.com/office/drawing/2014/chart" uri="{C3380CC4-5D6E-409C-BE32-E72D297353CC}">
                <c16:uniqueId val="{00000001-2E58-40DD-A906-BC8CFC57118B}"/>
              </c:ext>
            </c:extLst>
          </c:dPt>
          <c:dPt>
            <c:idx val="1"/>
            <c:bubble3D val="0"/>
            <c:explosion val="6"/>
            <c:spPr>
              <a:solidFill>
                <a:schemeClr val="accent2"/>
              </a:solidFill>
              <a:ln w="19050">
                <a:solidFill>
                  <a:schemeClr val="lt1"/>
                </a:solidFill>
              </a:ln>
              <a:effectLst/>
            </c:spPr>
            <c:extLst>
              <c:ext xmlns:c16="http://schemas.microsoft.com/office/drawing/2014/chart" uri="{C3380CC4-5D6E-409C-BE32-E72D297353CC}">
                <c16:uniqueId val="{00000003-2E58-40DD-A906-BC8CFC57118B}"/>
              </c:ext>
            </c:extLst>
          </c:dPt>
          <c:dPt>
            <c:idx val="2"/>
            <c:bubble3D val="0"/>
            <c:explosion val="3"/>
            <c:spPr>
              <a:solidFill>
                <a:schemeClr val="accent3"/>
              </a:solidFill>
              <a:ln w="19050">
                <a:solidFill>
                  <a:schemeClr val="lt1"/>
                </a:solidFill>
              </a:ln>
              <a:effectLst/>
            </c:spPr>
            <c:extLst>
              <c:ext xmlns:c16="http://schemas.microsoft.com/office/drawing/2014/chart" uri="{C3380CC4-5D6E-409C-BE32-E72D297353CC}">
                <c16:uniqueId val="{00000005-2E58-40DD-A906-BC8CFC57118B}"/>
              </c:ext>
            </c:extLst>
          </c:dPt>
          <c:dLbls>
            <c:dLbl>
              <c:idx val="0"/>
              <c:layout>
                <c:manualLayout>
                  <c:x val="-3.463414623437916E-3"/>
                  <c:y val="-3.8290827980973503E-2"/>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2E58-40DD-A906-BC8CFC57118B}"/>
                </c:ext>
              </c:extLst>
            </c:dLbl>
            <c:dLbl>
              <c:idx val="1"/>
              <c:layout>
                <c:manualLayout>
                  <c:x val="-1.2155647964988678E-2"/>
                  <c:y val="-4.4755941343509534E-2"/>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2E58-40DD-A906-BC8CFC57118B}"/>
                </c:ext>
              </c:extLst>
            </c:dLbl>
            <c:dLbl>
              <c:idx val="2"/>
              <c:layout>
                <c:manualLayout>
                  <c:x val="-2.2605382572638655E-2"/>
                  <c:y val="9.3391739001908031E-3"/>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2E58-40DD-A906-BC8CFC57118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'[Anketų suvestinė. Šalčininkai-suvesta311.xlsx]Grafikai-PVZ_'!$E$841:$E$843</c:f>
              <c:strCache>
                <c:ptCount val="3"/>
                <c:pt idx="0">
                  <c:v>Nežinau, nesu apie tokias girdėjęs/-usi</c:v>
                </c:pt>
                <c:pt idx="1">
                  <c:v> Apie tokias veiklas esu girdėjęs/-usi, bet dalyvauti neteko</c:v>
                </c:pt>
                <c:pt idx="2">
                  <c:v>Taip, teko dalyvauti</c:v>
                </c:pt>
              </c:strCache>
            </c:strRef>
          </c:cat>
          <c:val>
            <c:numRef>
              <c:f>'[Anketų suvestinė. Šalčininkai-suvesta311.xlsx]Grafikai-PVZ_'!$G$841:$G$843</c:f>
              <c:numCache>
                <c:formatCode>0</c:formatCode>
                <c:ptCount val="3"/>
                <c:pt idx="0">
                  <c:v>55.627009646302248</c:v>
                </c:pt>
                <c:pt idx="1">
                  <c:v>25.723472668810288</c:v>
                </c:pt>
                <c:pt idx="2">
                  <c:v>18.64951768488746</c:v>
                </c:pt>
              </c:numCache>
            </c:numRef>
          </c:val>
          <c:extLst>
            <c:ext xmlns:c16="http://schemas.microsoft.com/office/drawing/2014/chart" uri="{C3380CC4-5D6E-409C-BE32-E72D297353CC}">
              <c16:uniqueId val="{00000006-2E58-40DD-A906-BC8CFC57118B}"/>
            </c:ext>
          </c:extLst>
        </c:ser>
        <c:dLbls>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1454002624671917"/>
          <c:y val="5.0597841936424323E-4"/>
          <c:w val="0.43203105861767277"/>
          <c:h val="0.72005176436278795"/>
        </c:manualLayout>
      </c:layout>
      <c:pieChart>
        <c:varyColors val="1"/>
        <c:ser>
          <c:idx val="0"/>
          <c:order val="0"/>
          <c:explosion val="3"/>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373-4D15-99D0-9B219C7CD69F}"/>
              </c:ext>
            </c:extLst>
          </c:dPt>
          <c:dPt>
            <c:idx val="1"/>
            <c:bubble3D val="0"/>
            <c:spPr>
              <a:solidFill>
                <a:schemeClr val="accent4"/>
              </a:solidFill>
              <a:ln w="19050">
                <a:solidFill>
                  <a:schemeClr val="lt1"/>
                </a:solidFill>
              </a:ln>
              <a:effectLst/>
            </c:spPr>
            <c:extLst>
              <c:ext xmlns:c16="http://schemas.microsoft.com/office/drawing/2014/chart" uri="{C3380CC4-5D6E-409C-BE32-E72D297353CC}">
                <c16:uniqueId val="{00000003-8373-4D15-99D0-9B219C7CD69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373-4D15-99D0-9B219C7CD69F}"/>
              </c:ext>
            </c:extLst>
          </c:dPt>
          <c:dPt>
            <c:idx val="3"/>
            <c:bubble3D val="0"/>
            <c:spPr>
              <a:solidFill>
                <a:schemeClr val="accent2"/>
              </a:solidFill>
              <a:ln w="19050">
                <a:solidFill>
                  <a:schemeClr val="lt1"/>
                </a:solidFill>
              </a:ln>
              <a:effectLst/>
            </c:spPr>
            <c:extLst>
              <c:ext xmlns:c16="http://schemas.microsoft.com/office/drawing/2014/chart" uri="{C3380CC4-5D6E-409C-BE32-E72D297353CC}">
                <c16:uniqueId val="{00000007-8373-4D15-99D0-9B219C7CD69F}"/>
              </c:ext>
            </c:extLst>
          </c:dPt>
          <c:dLbls>
            <c:dLbl>
              <c:idx val="0"/>
              <c:layout>
                <c:manualLayout>
                  <c:x val="-6.1622839597880452E-3"/>
                  <c:y val="-5.2701741136250493E-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8373-4D15-99D0-9B219C7CD69F}"/>
                </c:ext>
              </c:extLst>
            </c:dLbl>
            <c:dLbl>
              <c:idx val="2"/>
              <c:layout>
                <c:manualLayout>
                  <c:x val="1.0890902788094858E-2"/>
                  <c:y val="-5.5900061883474962E-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8373-4D15-99D0-9B219C7CD69F}"/>
                </c:ext>
              </c:extLst>
            </c:dLbl>
            <c:dLbl>
              <c:idx val="3"/>
              <c:layout>
                <c:manualLayout>
                  <c:x val="-1.0394691229634033E-2"/>
                  <c:y val="-7.559627516577852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8373-4D15-99D0-9B219C7CD69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'[Anketų suvestinė. Šalčininkai-suvesta311.xlsx]Grafikai-PVZ_'!$E$1003:$E$1006</c:f>
              <c:strCache>
                <c:ptCount val="4"/>
                <c:pt idx="0">
                  <c:v>Taip, dalyvavau seniau ir dabar</c:v>
                </c:pt>
                <c:pt idx="1">
                  <c:v>Taip, dalyvauju tik dabar</c:v>
                </c:pt>
                <c:pt idx="2">
                  <c:v>Ne, bet esu dalyvavęs (-usi) seniau</c:v>
                </c:pt>
                <c:pt idx="3">
                  <c:v>Ne, nesu iš viso dalyvavęs (-usi)</c:v>
                </c:pt>
              </c:strCache>
            </c:strRef>
          </c:cat>
          <c:val>
            <c:numRef>
              <c:f>'[Anketų suvestinė. Šalčininkai-suvesta311.xlsx]Grafikai-PVZ_'!$H$1003:$H$1006</c:f>
              <c:numCache>
                <c:formatCode>0</c:formatCode>
                <c:ptCount val="4"/>
                <c:pt idx="0">
                  <c:v>35</c:v>
                </c:pt>
                <c:pt idx="1">
                  <c:v>3</c:v>
                </c:pt>
                <c:pt idx="2">
                  <c:v>78</c:v>
                </c:pt>
                <c:pt idx="3">
                  <c:v>195</c:v>
                </c:pt>
              </c:numCache>
            </c:numRef>
          </c:val>
          <c:extLst>
            <c:ext xmlns:c16="http://schemas.microsoft.com/office/drawing/2014/chart" uri="{C3380CC4-5D6E-409C-BE32-E72D297353CC}">
              <c16:uniqueId val="{00000008-8373-4D15-99D0-9B219C7CD69F}"/>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25545884335721963"/>
          <c:y val="0.72788305757177141"/>
          <c:w val="0.6612202156893725"/>
          <c:h val="0.2525738757414888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81452678582177"/>
          <c:y val="3.3079200066671394E-2"/>
          <c:w val="0.48956857283348815"/>
          <c:h val="0.81591563598650518"/>
        </c:manualLayout>
      </c:layout>
      <c:pieChart>
        <c:varyColors val="1"/>
        <c:dLbls>
          <c:showLegendKey val="0"/>
          <c:showVal val="0"/>
          <c:showCatName val="0"/>
          <c:showSerName val="0"/>
          <c:showPercent val="0"/>
          <c:showBubbleSize val="0"/>
          <c:showLeaderLines val="0"/>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'[Anketų suvestinė. Šalčininkai-suvesta311.xlsx]Grafikai-PVZ_'!$E$1088:$E$1093</c:f>
              <c:strCache>
                <c:ptCount val="6"/>
                <c:pt idx="0">
                  <c:v>Nė karto</c:v>
                </c:pt>
                <c:pt idx="1">
                  <c:v>Kartą per mėnesį ir rečiau</c:v>
                </c:pt>
                <c:pt idx="2">
                  <c:v>Du, keturis kartus per mėnesį</c:v>
                </c:pt>
                <c:pt idx="3">
                  <c:v>Du, tris kartus per savaitę</c:v>
                </c:pt>
                <c:pt idx="4">
                  <c:v>Keturis ar daugiau kartų per savaitę</c:v>
                </c:pt>
                <c:pt idx="5">
                  <c:v>Visiškai nevartoju</c:v>
                </c:pt>
              </c:strCache>
            </c:strRef>
          </c:cat>
          <c:val>
            <c:numRef>
              <c:f>'[Anketų suvestinė. Šalčininkai-suvesta311.xlsx]Grafikai-PVZ_'!$F$1088:$F$1093</c:f>
              <c:numCache>
                <c:formatCode>0</c:formatCode>
                <c:ptCount val="6"/>
                <c:pt idx="0">
                  <c:v>26.366559485530548</c:v>
                </c:pt>
                <c:pt idx="1">
                  <c:v>31.189710610932476</c:v>
                </c:pt>
                <c:pt idx="2">
                  <c:v>15</c:v>
                </c:pt>
                <c:pt idx="3">
                  <c:v>3.8585209003215435</c:v>
                </c:pt>
                <c:pt idx="4">
                  <c:v>1.2861736334405145</c:v>
                </c:pt>
                <c:pt idx="5">
                  <c:v>22.829581993569132</c:v>
                </c:pt>
              </c:numCache>
            </c:numRef>
          </c:val>
          <c:extLst>
            <c:ext xmlns:c16="http://schemas.microsoft.com/office/drawing/2014/chart" uri="{C3380CC4-5D6E-409C-BE32-E72D297353CC}">
              <c16:uniqueId val="{00000000-71FA-4983-88A5-756B39A39740}"/>
            </c:ext>
          </c:extLst>
        </c:ser>
        <c:dLbls>
          <c:showLegendKey val="0"/>
          <c:showVal val="0"/>
          <c:showCatName val="0"/>
          <c:showSerName val="0"/>
          <c:showPercent val="0"/>
          <c:showBubbleSize val="0"/>
        </c:dLbls>
        <c:gapWidth val="219"/>
        <c:overlap val="-27"/>
        <c:axId val="-2043908784"/>
        <c:axId val="-2043898448"/>
      </c:barChart>
      <c:catAx>
        <c:axId val="-2043908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3898448"/>
        <c:crosses val="autoZero"/>
        <c:auto val="1"/>
        <c:lblAlgn val="ctr"/>
        <c:lblOffset val="100"/>
        <c:noMultiLvlLbl val="0"/>
      </c:catAx>
      <c:valAx>
        <c:axId val="-20438984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39087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'[Anketų suvestinė. Šalčininkai-suvesta311.xlsx]Grafikai-PVZ_'!$E$1124:$E$1130</c:f>
              <c:strCache>
                <c:ptCount val="7"/>
                <c:pt idx="0">
                  <c:v>Kita</c:v>
                </c:pt>
                <c:pt idx="1">
                  <c:v> Vartojate pastoviai</c:v>
                </c:pt>
                <c:pt idx="2">
                  <c:v>Esate bandęs keletą kartų</c:v>
                </c:pt>
                <c:pt idx="3">
                  <c:v>Esate bandęs kartą</c:v>
                </c:pt>
                <c:pt idx="4">
                  <c:v>Nebandėte, bet norėtumėte</c:v>
                </c:pt>
                <c:pt idx="5">
                  <c:v>Nebandėte ir nenorėtumėte</c:v>
                </c:pt>
                <c:pt idx="6">
                  <c:v>Nenorėtumėte atsakyti į klausimą</c:v>
                </c:pt>
              </c:strCache>
            </c:strRef>
          </c:cat>
          <c:val>
            <c:numRef>
              <c:f>'[Anketų suvestinė. Šalčininkai-suvesta311.xlsx]Grafikai-PVZ_'!$F$1124:$F$1130</c:f>
              <c:numCache>
                <c:formatCode>0</c:formatCode>
                <c:ptCount val="7"/>
                <c:pt idx="0">
                  <c:v>1.2861736334405145</c:v>
                </c:pt>
                <c:pt idx="1">
                  <c:v>3.215434083601286</c:v>
                </c:pt>
                <c:pt idx="2">
                  <c:v>2.8938906752411575</c:v>
                </c:pt>
                <c:pt idx="3">
                  <c:v>2.8938906752411575</c:v>
                </c:pt>
                <c:pt idx="4">
                  <c:v>1.607717041800643</c:v>
                </c:pt>
                <c:pt idx="5">
                  <c:v>84.887459807073952</c:v>
                </c:pt>
                <c:pt idx="6">
                  <c:v>3.215434083601286</c:v>
                </c:pt>
              </c:numCache>
            </c:numRef>
          </c:val>
          <c:extLst>
            <c:ext xmlns:c16="http://schemas.microsoft.com/office/drawing/2014/chart" uri="{C3380CC4-5D6E-409C-BE32-E72D297353CC}">
              <c16:uniqueId val="{00000000-7757-4BBB-B973-8E15C46FAAFA}"/>
            </c:ext>
          </c:extLst>
        </c:ser>
        <c:dLbls>
          <c:dLblPos val="outEnd"/>
          <c:showLegendKey val="0"/>
          <c:showVal val="1"/>
          <c:showCatName val="0"/>
          <c:showSerName val="0"/>
          <c:showPercent val="0"/>
          <c:showBubbleSize val="0"/>
        </c:dLbls>
        <c:gapWidth val="182"/>
        <c:axId val="-2043901712"/>
        <c:axId val="-2043907152"/>
      </c:barChart>
      <c:catAx>
        <c:axId val="-20439017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3907152"/>
        <c:crosses val="autoZero"/>
        <c:auto val="1"/>
        <c:lblAlgn val="ctr"/>
        <c:lblOffset val="100"/>
        <c:noMultiLvlLbl val="0"/>
      </c:catAx>
      <c:valAx>
        <c:axId val="-204390715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39017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'[Anketų suvestinė. Šalčininkai-suvesta311.xlsx]Grafikai-PVZ_'!$E$1142:$E$1149</c:f>
              <c:strCache>
                <c:ptCount val="8"/>
                <c:pt idx="0">
                  <c:v>Iš viso nerūkiau</c:v>
                </c:pt>
                <c:pt idx="1">
                  <c:v>Mečiau</c:v>
                </c:pt>
                <c:pt idx="2">
                  <c:v>Mažiau negu vieną cigaretę per savaitę</c:v>
                </c:pt>
                <c:pt idx="3">
                  <c:v>Mažiau negu vieną cigaretę per dieną</c:v>
                </c:pt>
                <c:pt idx="4">
                  <c:v>1–5 cigaretes per dieną</c:v>
                </c:pt>
                <c:pt idx="5">
                  <c:v>6–10 cigarečių per dieną</c:v>
                </c:pt>
                <c:pt idx="6">
                  <c:v>11–20 cigarečių per dieną</c:v>
                </c:pt>
                <c:pt idx="7">
                  <c:v>Daugiau negu 20 cigarečių per dieną</c:v>
                </c:pt>
              </c:strCache>
            </c:strRef>
          </c:cat>
          <c:val>
            <c:numRef>
              <c:f>'[Anketų suvestinė. Šalčininkai-suvesta311.xlsx]Grafikai-PVZ_'!$F$1142:$F$1149</c:f>
              <c:numCache>
                <c:formatCode>0</c:formatCode>
                <c:ptCount val="8"/>
                <c:pt idx="0">
                  <c:v>76</c:v>
                </c:pt>
                <c:pt idx="1">
                  <c:v>7.395498392282958</c:v>
                </c:pt>
                <c:pt idx="2">
                  <c:v>4.180064308681672</c:v>
                </c:pt>
                <c:pt idx="3">
                  <c:v>1.607717041800643</c:v>
                </c:pt>
                <c:pt idx="4">
                  <c:v>5.787781350482315</c:v>
                </c:pt>
                <c:pt idx="5">
                  <c:v>2.572347266881029</c:v>
                </c:pt>
                <c:pt idx="6">
                  <c:v>0.96463022508038587</c:v>
                </c:pt>
                <c:pt idx="7">
                  <c:v>0.96463022508038587</c:v>
                </c:pt>
              </c:numCache>
            </c:numRef>
          </c:val>
          <c:extLst>
            <c:ext xmlns:c16="http://schemas.microsoft.com/office/drawing/2014/chart" uri="{C3380CC4-5D6E-409C-BE32-E72D297353CC}">
              <c16:uniqueId val="{00000000-ACA2-45A0-809F-4C538FD5F435}"/>
            </c:ext>
          </c:extLst>
        </c:ser>
        <c:dLbls>
          <c:showLegendKey val="0"/>
          <c:showVal val="0"/>
          <c:showCatName val="0"/>
          <c:showSerName val="0"/>
          <c:showPercent val="0"/>
          <c:showBubbleSize val="0"/>
        </c:dLbls>
        <c:gapWidth val="182"/>
        <c:axId val="-2043911504"/>
        <c:axId val="-2043906064"/>
      </c:barChart>
      <c:catAx>
        <c:axId val="-204391150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3906064"/>
        <c:crosses val="autoZero"/>
        <c:auto val="1"/>
        <c:lblAlgn val="ctr"/>
        <c:lblOffset val="100"/>
        <c:noMultiLvlLbl val="0"/>
      </c:catAx>
      <c:valAx>
        <c:axId val="-2043906064"/>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391150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'[Anketų suvestinė. Šalčininkai-suvesta311.xlsx]Grafikai-PVZ_'!$E$1168:$E$1171</c:f>
              <c:strCache>
                <c:ptCount val="4"/>
                <c:pt idx="0">
                  <c:v>Iki 1 val.</c:v>
                </c:pt>
                <c:pt idx="1">
                  <c:v>1–3 valandas</c:v>
                </c:pt>
                <c:pt idx="2">
                  <c:v>3–5 valandas</c:v>
                </c:pt>
                <c:pt idx="3">
                  <c:v>5 valandas ir ilgiau</c:v>
                </c:pt>
              </c:strCache>
            </c:strRef>
          </c:cat>
          <c:val>
            <c:numRef>
              <c:f>'[Anketų suvestinė. Šalčininkai-suvesta311.xlsx]Grafikai-PVZ_'!$F$1168:$F$1171</c:f>
              <c:numCache>
                <c:formatCode>0</c:formatCode>
                <c:ptCount val="4"/>
                <c:pt idx="0">
                  <c:v>1.9292604501607717</c:v>
                </c:pt>
                <c:pt idx="1">
                  <c:v>16.077170418006432</c:v>
                </c:pt>
                <c:pt idx="2">
                  <c:v>25.40192926045016</c:v>
                </c:pt>
                <c:pt idx="3">
                  <c:v>56.59163987138264</c:v>
                </c:pt>
              </c:numCache>
            </c:numRef>
          </c:val>
          <c:extLst>
            <c:ext xmlns:c16="http://schemas.microsoft.com/office/drawing/2014/chart" uri="{C3380CC4-5D6E-409C-BE32-E72D297353CC}">
              <c16:uniqueId val="{00000000-0BB3-4EAC-A437-BF47494A4385}"/>
            </c:ext>
          </c:extLst>
        </c:ser>
        <c:dLbls>
          <c:showLegendKey val="0"/>
          <c:showVal val="0"/>
          <c:showCatName val="0"/>
          <c:showSerName val="0"/>
          <c:showPercent val="0"/>
          <c:showBubbleSize val="0"/>
        </c:dLbls>
        <c:gapWidth val="182"/>
        <c:axId val="-2043909872"/>
        <c:axId val="-2043912048"/>
      </c:barChart>
      <c:catAx>
        <c:axId val="-20439098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3912048"/>
        <c:crosses val="autoZero"/>
        <c:auto val="1"/>
        <c:lblAlgn val="ctr"/>
        <c:lblOffset val="100"/>
        <c:noMultiLvlLbl val="0"/>
      </c:catAx>
      <c:valAx>
        <c:axId val="-2043912048"/>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39098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6580836163252069E-2"/>
          <c:y val="5.6124126990268725E-2"/>
          <c:w val="0.90286351706036749"/>
          <c:h val="0.79081802274715651"/>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'[Anketų suvestinė. Šalčininkai-suvesta311.xlsx]Grafikai-PVZ_'!$E$1230:$E$1233</c:f>
              <c:strCache>
                <c:ptCount val="4"/>
                <c:pt idx="0">
                  <c:v>Nė karto</c:v>
                </c:pt>
                <c:pt idx="1">
                  <c:v>Vieną kartą</c:v>
                </c:pt>
                <c:pt idx="2">
                  <c:v>Daugiau kaip vieną kartą</c:v>
                </c:pt>
                <c:pt idx="3">
                  <c:v>Kiekvieną dieną</c:v>
                </c:pt>
              </c:strCache>
            </c:strRef>
          </c:cat>
          <c:val>
            <c:numRef>
              <c:f>'[Anketų suvestinė. Šalčininkai-suvesta311.xlsx]Grafikai-PVZ_'!$F$1230:$F$1233</c:f>
              <c:numCache>
                <c:formatCode>0</c:formatCode>
                <c:ptCount val="4"/>
                <c:pt idx="0">
                  <c:v>24.437299035369776</c:v>
                </c:pt>
                <c:pt idx="1">
                  <c:v>27.009646302250804</c:v>
                </c:pt>
                <c:pt idx="2">
                  <c:v>36.977491961414792</c:v>
                </c:pt>
                <c:pt idx="3">
                  <c:v>11.57556270096463</c:v>
                </c:pt>
              </c:numCache>
            </c:numRef>
          </c:val>
          <c:extLst>
            <c:ext xmlns:c16="http://schemas.microsoft.com/office/drawing/2014/chart" uri="{C3380CC4-5D6E-409C-BE32-E72D297353CC}">
              <c16:uniqueId val="{00000000-EC97-4C1D-BBE7-F19FC018AFED}"/>
            </c:ext>
          </c:extLst>
        </c:ser>
        <c:dLbls>
          <c:showLegendKey val="0"/>
          <c:showVal val="0"/>
          <c:showCatName val="0"/>
          <c:showSerName val="0"/>
          <c:showPercent val="0"/>
          <c:showBubbleSize val="0"/>
        </c:dLbls>
        <c:gapWidth val="219"/>
        <c:overlap val="-27"/>
        <c:axId val="-2043910416"/>
        <c:axId val="-2043902800"/>
      </c:barChart>
      <c:catAx>
        <c:axId val="-2043910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3902800"/>
        <c:crosses val="autoZero"/>
        <c:auto val="1"/>
        <c:lblAlgn val="ctr"/>
        <c:lblOffset val="100"/>
        <c:noMultiLvlLbl val="0"/>
      </c:catAx>
      <c:valAx>
        <c:axId val="-20439028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39104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2"/>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'[Anketų suvestinė. Šalčininkai-suvesta311.xlsx]Grafikai-PVZ_'!$E$1250:$E$1255</c:f>
              <c:strCache>
                <c:ptCount val="6"/>
                <c:pt idx="0">
                  <c:v>Iki 15 min.</c:v>
                </c:pt>
                <c:pt idx="1">
                  <c:v>15–30 min.</c:v>
                </c:pt>
                <c:pt idx="2">
                  <c:v>30–60 min.</c:v>
                </c:pt>
                <c:pt idx="3">
                  <c:v>Iki 1,5 h.</c:v>
                </c:pt>
                <c:pt idx="4">
                  <c:v>1,5 h ir daugiau</c:v>
                </c:pt>
                <c:pt idx="5">
                  <c:v>Nesportuoju visai</c:v>
                </c:pt>
              </c:strCache>
            </c:strRef>
          </c:cat>
          <c:val>
            <c:numRef>
              <c:f>'[Anketų suvestinė. Šalčininkai-suvesta311.xlsx]Grafikai-PVZ_'!$H$1250:$H$1255</c:f>
              <c:numCache>
                <c:formatCode>0</c:formatCode>
                <c:ptCount val="6"/>
                <c:pt idx="0">
                  <c:v>18.971061093247588</c:v>
                </c:pt>
                <c:pt idx="1">
                  <c:v>30.54662379421222</c:v>
                </c:pt>
                <c:pt idx="2">
                  <c:v>20.90032154340836</c:v>
                </c:pt>
                <c:pt idx="3">
                  <c:v>5.4662379421221861</c:v>
                </c:pt>
                <c:pt idx="4">
                  <c:v>2.2508038585209005</c:v>
                </c:pt>
                <c:pt idx="5">
                  <c:v>21.864951768488744</c:v>
                </c:pt>
              </c:numCache>
            </c:numRef>
          </c:val>
          <c:extLst>
            <c:ext xmlns:c16="http://schemas.microsoft.com/office/drawing/2014/chart" uri="{C3380CC4-5D6E-409C-BE32-E72D297353CC}">
              <c16:uniqueId val="{00000000-19C4-4725-A333-3BBEB50F1C90}"/>
            </c:ext>
          </c:extLst>
        </c:ser>
        <c:dLbls>
          <c:showLegendKey val="0"/>
          <c:showVal val="0"/>
          <c:showCatName val="0"/>
          <c:showSerName val="0"/>
          <c:showPercent val="0"/>
          <c:showBubbleSize val="0"/>
        </c:dLbls>
        <c:gapWidth val="219"/>
        <c:overlap val="-27"/>
        <c:axId val="-2043905520"/>
        <c:axId val="-2043909328"/>
        <c:extLst>
          <c:ext xmlns:c15="http://schemas.microsoft.com/office/drawing/2012/chart" uri="{02D57815-91ED-43cb-92C2-25804820EDAC}">
            <c15:filteredBarSeries>
              <c15:ser>
                <c:idx val="0"/>
                <c:order val="0"/>
                <c:spPr>
                  <a:solidFill>
                    <a:schemeClr val="accent1"/>
                  </a:solidFill>
                  <a:ln>
                    <a:noFill/>
                  </a:ln>
                  <a:effectLst/>
                </c:spPr>
                <c:invertIfNegative val="0"/>
                <c:cat>
                  <c:strRef>
                    <c:extLst>
                      <c:ext uri="{02D57815-91ED-43cb-92C2-25804820EDAC}">
                        <c15:formulaRef>
                          <c15:sqref>'[Anketų suvestinė. Šalčininkai-suvesta311.xlsx]Grafikai-PVZ_'!$E$1250:$E$1255</c15:sqref>
                        </c15:formulaRef>
                      </c:ext>
                    </c:extLst>
                    <c:strCache>
                      <c:ptCount val="6"/>
                      <c:pt idx="0">
                        <c:v>Iki 15 min.</c:v>
                      </c:pt>
                      <c:pt idx="1">
                        <c:v>15–30 min.</c:v>
                      </c:pt>
                      <c:pt idx="2">
                        <c:v>30–60 min.</c:v>
                      </c:pt>
                      <c:pt idx="3">
                        <c:v>Iki 1,5 h.</c:v>
                      </c:pt>
                      <c:pt idx="4">
                        <c:v>1,5 h ir daugiau</c:v>
                      </c:pt>
                      <c:pt idx="5">
                        <c:v>Nesportuoju visai</c:v>
                      </c:pt>
                    </c:strCache>
                  </c:strRef>
                </c:cat>
                <c:val>
                  <c:numRef>
                    <c:extLst>
                      <c:ext uri="{02D57815-91ED-43cb-92C2-25804820EDAC}">
                        <c15:formulaRef>
                          <c15:sqref>'[Anketų suvestinė. Šalčininkai-suvesta311.xlsx]Grafikai-PVZ_'!$F$1250:$F$1255</c15:sqref>
                        </c15:formulaRef>
                      </c:ext>
                    </c:extLst>
                    <c:numCache>
                      <c:formatCode>General</c:formatCode>
                      <c:ptCount val="6"/>
                    </c:numCache>
                  </c:numRef>
                </c:val>
                <c:extLst>
                  <c:ext xmlns:c16="http://schemas.microsoft.com/office/drawing/2014/chart" uri="{C3380CC4-5D6E-409C-BE32-E72D297353CC}">
                    <c16:uniqueId val="{00000001-19C4-4725-A333-3BBEB50F1C90}"/>
                  </c:ext>
                </c:extLst>
              </c15:ser>
            </c15:filteredBarSeries>
            <c15:filteredBarSeries>
              <c15:ser>
                <c:idx val="1"/>
                <c:order val="1"/>
                <c:spPr>
                  <a:solidFill>
                    <a:schemeClr val="accent3"/>
                  </a:solidFill>
                  <a:ln>
                    <a:noFill/>
                  </a:ln>
                  <a:effectLst/>
                </c:spPr>
                <c:invertIfNegative val="0"/>
                <c:cat>
                  <c:strRef>
                    <c:extLst xmlns:c15="http://schemas.microsoft.com/office/drawing/2012/chart">
                      <c:ext xmlns:c15="http://schemas.microsoft.com/office/drawing/2012/chart" uri="{02D57815-91ED-43cb-92C2-25804820EDAC}">
                        <c15:formulaRef>
                          <c15:sqref>'[Anketų suvestinė. Šalčininkai-suvesta311.xlsx]Grafikai-PVZ_'!$E$1250:$E$1255</c15:sqref>
                        </c15:formulaRef>
                      </c:ext>
                    </c:extLst>
                    <c:strCache>
                      <c:ptCount val="6"/>
                      <c:pt idx="0">
                        <c:v>Iki 15 min.</c:v>
                      </c:pt>
                      <c:pt idx="1">
                        <c:v>15–30 min.</c:v>
                      </c:pt>
                      <c:pt idx="2">
                        <c:v>30–60 min.</c:v>
                      </c:pt>
                      <c:pt idx="3">
                        <c:v>Iki 1,5 h.</c:v>
                      </c:pt>
                      <c:pt idx="4">
                        <c:v>1,5 h ir daugiau</c:v>
                      </c:pt>
                      <c:pt idx="5">
                        <c:v>Nesportuoju visai</c:v>
                      </c:pt>
                    </c:strCache>
                  </c:strRef>
                </c:cat>
                <c:val>
                  <c:numRef>
                    <c:extLst xmlns:c15="http://schemas.microsoft.com/office/drawing/2012/chart">
                      <c:ext xmlns:c15="http://schemas.microsoft.com/office/drawing/2012/chart" uri="{02D57815-91ED-43cb-92C2-25804820EDAC}">
                        <c15:formulaRef>
                          <c15:sqref>'[Anketų suvestinė. Šalčininkai-suvesta311.xlsx]Grafikai-PVZ_'!$G$1250:$G$1255</c15:sqref>
                        </c15:formulaRef>
                      </c:ext>
                    </c:extLst>
                    <c:numCache>
                      <c:formatCode>General</c:formatCode>
                      <c:ptCount val="6"/>
                    </c:numCache>
                  </c:numRef>
                </c:val>
                <c:extLst xmlns:c15="http://schemas.microsoft.com/office/drawing/2012/chart">
                  <c:ext xmlns:c16="http://schemas.microsoft.com/office/drawing/2014/chart" uri="{C3380CC4-5D6E-409C-BE32-E72D297353CC}">
                    <c16:uniqueId val="{00000002-19C4-4725-A333-3BBEB50F1C90}"/>
                  </c:ext>
                </c:extLst>
              </c15:ser>
            </c15:filteredBarSeries>
          </c:ext>
        </c:extLst>
      </c:barChart>
      <c:catAx>
        <c:axId val="-2043905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2043909328"/>
        <c:crosses val="autoZero"/>
        <c:auto val="1"/>
        <c:lblAlgn val="ctr"/>
        <c:lblOffset val="100"/>
        <c:noMultiLvlLbl val="0"/>
      </c:catAx>
      <c:valAx>
        <c:axId val="-20439093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439055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explosion val="6"/>
          <c:dPt>
            <c:idx val="0"/>
            <c:bubble3D val="0"/>
            <c:spPr>
              <a:solidFill>
                <a:schemeClr val="accent3"/>
              </a:solidFill>
              <a:ln w="19050">
                <a:solidFill>
                  <a:schemeClr val="lt1"/>
                </a:solidFill>
              </a:ln>
              <a:effectLst/>
            </c:spPr>
            <c:extLst>
              <c:ext xmlns:c16="http://schemas.microsoft.com/office/drawing/2014/chart" uri="{C3380CC4-5D6E-409C-BE32-E72D297353CC}">
                <c16:uniqueId val="{00000001-0119-41C2-92E6-C70CB9F5B50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119-41C2-92E6-C70CB9F5B501}"/>
              </c:ext>
            </c:extLst>
          </c:dPt>
          <c:dPt>
            <c:idx val="2"/>
            <c:bubble3D val="0"/>
            <c:spPr>
              <a:solidFill>
                <a:schemeClr val="accent1"/>
              </a:solidFill>
              <a:ln w="19050">
                <a:solidFill>
                  <a:schemeClr val="lt1"/>
                </a:solidFill>
              </a:ln>
              <a:effectLst/>
            </c:spPr>
            <c:extLst>
              <c:ext xmlns:c16="http://schemas.microsoft.com/office/drawing/2014/chart" uri="{C3380CC4-5D6E-409C-BE32-E72D297353CC}">
                <c16:uniqueId val="{00000005-0119-41C2-92E6-C70CB9F5B501}"/>
              </c:ext>
            </c:extLst>
          </c:dPt>
          <c:dLbls>
            <c:dLbl>
              <c:idx val="0"/>
              <c:layout/>
              <c:tx>
                <c:rich>
                  <a:bodyPr/>
                  <a:lstStyle/>
                  <a:p>
                    <a:r>
                      <a:rPr lang="en-US"/>
                      <a:t>10%</a:t>
                    </a:r>
                  </a:p>
                </c:rich>
              </c:tx>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0119-41C2-92E6-C70CB9F5B501}"/>
                </c:ext>
              </c:extLst>
            </c:dLbl>
            <c:dLbl>
              <c:idx val="1"/>
              <c:layout/>
              <c:tx>
                <c:rich>
                  <a:bodyPr/>
                  <a:lstStyle/>
                  <a:p>
                    <a:r>
                      <a:rPr lang="en-US"/>
                      <a:t>48%</a:t>
                    </a:r>
                  </a:p>
                </c:rich>
              </c:tx>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0119-41C2-92E6-C70CB9F5B501}"/>
                </c:ext>
              </c:extLst>
            </c:dLbl>
            <c:dLbl>
              <c:idx val="2"/>
              <c:layout/>
              <c:tx>
                <c:rich>
                  <a:bodyPr/>
                  <a:lstStyle/>
                  <a:p>
                    <a:r>
                      <a:rPr lang="en-US"/>
                      <a:t>42%</a:t>
                    </a:r>
                  </a:p>
                </c:rich>
              </c:tx>
              <c:dLblPos val="outEnd"/>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0119-41C2-92E6-C70CB9F5B50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'[Anketų suvestinė. Šalčininkai-suvesta311.xlsx]Grafikai-PVZ_'!$E$1271:$E$1273</c:f>
              <c:strCache>
                <c:ptCount val="3"/>
                <c:pt idx="0">
                  <c:v>Bloga fizinė ir psichologinė savijauta</c:v>
                </c:pt>
                <c:pt idx="1">
                  <c:v>Vidutiniška fizinė ir psichologinė savijauta</c:v>
                </c:pt>
                <c:pt idx="2">
                  <c:v>Gera fizinė ir psichologinė savijauta</c:v>
                </c:pt>
              </c:strCache>
            </c:strRef>
          </c:cat>
          <c:val>
            <c:numRef>
              <c:f>'[Anketų suvestinė. Šalčininkai-suvesta311.xlsx]Grafikai-PVZ_'!$G$1271:$G$1273</c:f>
              <c:numCache>
                <c:formatCode>0</c:formatCode>
                <c:ptCount val="3"/>
                <c:pt idx="0">
                  <c:v>12.218649517684888</c:v>
                </c:pt>
                <c:pt idx="1">
                  <c:v>47.90996784565916</c:v>
                </c:pt>
                <c:pt idx="2">
                  <c:v>39.871382636655952</c:v>
                </c:pt>
              </c:numCache>
            </c:numRef>
          </c:val>
          <c:extLst>
            <c:ext xmlns:c16="http://schemas.microsoft.com/office/drawing/2014/chart" uri="{C3380CC4-5D6E-409C-BE32-E72D297353CC}">
              <c16:uniqueId val="{00000006-0119-41C2-92E6-C70CB9F5B501}"/>
            </c:ext>
          </c:extLst>
        </c:ser>
        <c:dLbls>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explosion val="5"/>
            <c:spPr>
              <a:solidFill>
                <a:schemeClr val="accent1"/>
              </a:solidFill>
              <a:ln w="19050">
                <a:solidFill>
                  <a:schemeClr val="lt1"/>
                </a:solidFill>
              </a:ln>
              <a:effectLst/>
            </c:spPr>
            <c:extLst>
              <c:ext xmlns:c16="http://schemas.microsoft.com/office/drawing/2014/chart" uri="{C3380CC4-5D6E-409C-BE32-E72D297353CC}">
                <c16:uniqueId val="{00000001-5155-41B9-BC9D-A0470416BF68}"/>
              </c:ext>
            </c:extLst>
          </c:dPt>
          <c:dPt>
            <c:idx val="1"/>
            <c:bubble3D val="0"/>
            <c:explosion val="6"/>
            <c:spPr>
              <a:solidFill>
                <a:schemeClr val="accent2"/>
              </a:solidFill>
              <a:ln w="19050">
                <a:solidFill>
                  <a:schemeClr val="lt1"/>
                </a:solidFill>
              </a:ln>
              <a:effectLst/>
            </c:spPr>
            <c:extLst>
              <c:ext xmlns:c16="http://schemas.microsoft.com/office/drawing/2014/chart" uri="{C3380CC4-5D6E-409C-BE32-E72D297353CC}">
                <c16:uniqueId val="{00000003-5155-41B9-BC9D-A0470416BF6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155-41B9-BC9D-A0470416BF68}"/>
              </c:ext>
            </c:extLst>
          </c:dPt>
          <c:dLbls>
            <c:dLbl>
              <c:idx val="0"/>
              <c:layout>
                <c:manualLayout>
                  <c:x val="-3.2715021199273267E-3"/>
                  <c:y val="2.9457040761471202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5155-41B9-BC9D-A0470416BF68}"/>
                </c:ext>
              </c:extLst>
            </c:dLbl>
            <c:dLbl>
              <c:idx val="1"/>
              <c:layout>
                <c:manualLayout>
                  <c:x val="-1.7264284272158287E-2"/>
                  <c:y val="-7.4249754925212897E-4"/>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5155-41B9-BC9D-A0470416BF68}"/>
                </c:ext>
              </c:extLst>
            </c:dLbl>
            <c:dLbl>
              <c:idx val="2"/>
              <c:layout>
                <c:manualLayout>
                  <c:x val="1.5260952957803361E-3"/>
                  <c:y val="-1.0652689498150122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5155-41B9-BC9D-A0470416BF6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'[Anketų suvestinė. Šalčininkai-suvesta311.xlsx]Grafikai-PVZ_'!$E$52:$E$54</c:f>
              <c:strCache>
                <c:ptCount val="3"/>
                <c:pt idx="0">
                  <c:v>Labai gerai kontroliuoja įvykius ir geba spręsti problemas</c:v>
                </c:pt>
                <c:pt idx="1">
                  <c:v>Vidutiniškai kontroliuoja įvykius ir geba spręsti problemas mokykloje</c:v>
                </c:pt>
                <c:pt idx="2">
                  <c:v>Sunkiai kontroliuoja įvykius ir geba spręsti problemas mokykloje</c:v>
                </c:pt>
              </c:strCache>
            </c:strRef>
          </c:cat>
          <c:val>
            <c:numRef>
              <c:f>'[Anketų suvestinė. Šalčininkai-suvesta311.xlsx]Grafikai-PVZ_'!$H$52:$H$54</c:f>
              <c:numCache>
                <c:formatCode>General</c:formatCode>
                <c:ptCount val="3"/>
                <c:pt idx="0">
                  <c:v>111</c:v>
                </c:pt>
                <c:pt idx="1">
                  <c:v>69</c:v>
                </c:pt>
                <c:pt idx="2">
                  <c:v>5</c:v>
                </c:pt>
              </c:numCache>
            </c:numRef>
          </c:val>
          <c:extLst>
            <c:ext xmlns:c16="http://schemas.microsoft.com/office/drawing/2014/chart" uri="{C3380CC4-5D6E-409C-BE32-E72D297353CC}">
              <c16:uniqueId val="{00000006-5155-41B9-BC9D-A0470416BF68}"/>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737450841889748E-2"/>
          <c:y val="4.226705091258405E-2"/>
          <c:w val="0.89306004413988027"/>
          <c:h val="0.86662158584643778"/>
        </c:manualLayout>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prstDash val="solid"/>
                      <a:round/>
                    </a:ln>
                    <a:effectLst/>
                  </c:spPr>
                </c15:leaderLines>
              </c:ext>
            </c:extLst>
          </c:dLbls>
          <c:cat>
            <c:strRef>
              <c:f>'[Anketų suvestinė. Šalčininkai-suvesta311.xlsx]Grafikai-PVZ_'!$E$1376:$E$1380</c:f>
              <c:strCache>
                <c:ptCount val="5"/>
                <c:pt idx="0">
                  <c:v>Visada</c:v>
                </c:pt>
                <c:pt idx="1">
                  <c:v>Dažniausiai</c:v>
                </c:pt>
                <c:pt idx="2">
                  <c:v>Dažnai</c:v>
                </c:pt>
                <c:pt idx="3">
                  <c:v>Retai</c:v>
                </c:pt>
                <c:pt idx="4">
                  <c:v>Niekada</c:v>
                </c:pt>
              </c:strCache>
            </c:strRef>
          </c:cat>
          <c:val>
            <c:numRef>
              <c:f>'[Anketų suvestinė. Šalčininkai-suvesta311.xlsx]Grafikai-PVZ_'!$H$1376:$H$1380</c:f>
              <c:numCache>
                <c:formatCode>0</c:formatCode>
                <c:ptCount val="5"/>
                <c:pt idx="0">
                  <c:v>22</c:v>
                </c:pt>
                <c:pt idx="1">
                  <c:v>14.024390243902438</c:v>
                </c:pt>
                <c:pt idx="2">
                  <c:v>7.9268292682926829</c:v>
                </c:pt>
                <c:pt idx="3">
                  <c:v>15.853658536585366</c:v>
                </c:pt>
                <c:pt idx="4">
                  <c:v>39.634146341463413</c:v>
                </c:pt>
              </c:numCache>
            </c:numRef>
          </c:val>
          <c:extLst>
            <c:ext xmlns:c16="http://schemas.microsoft.com/office/drawing/2014/chart" uri="{C3380CC4-5D6E-409C-BE32-E72D297353CC}">
              <c16:uniqueId val="{00000000-AC75-4438-A87F-4648642EFDAA}"/>
            </c:ext>
          </c:extLst>
        </c:ser>
        <c:dLbls>
          <c:showLegendKey val="0"/>
          <c:showVal val="0"/>
          <c:showCatName val="0"/>
          <c:showSerName val="0"/>
          <c:showPercent val="0"/>
          <c:showBubbleSize val="0"/>
        </c:dLbls>
        <c:gapWidth val="219"/>
        <c:overlap val="-27"/>
        <c:axId val="-21697952"/>
        <c:axId val="-21690336"/>
      </c:barChart>
      <c:catAx>
        <c:axId val="-21697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1690336"/>
        <c:crosses val="autoZero"/>
        <c:auto val="1"/>
        <c:lblAlgn val="ctr"/>
        <c:lblOffset val="100"/>
        <c:noMultiLvlLbl val="0"/>
      </c:catAx>
      <c:valAx>
        <c:axId val="-21690336"/>
        <c:scaling>
          <c:orientation val="minMax"/>
        </c:scaling>
        <c:delete val="0"/>
        <c:axPos val="l"/>
        <c:majorGridlines>
          <c:spPr>
            <a:ln w="9525" cap="flat" cmpd="sng" algn="ctr">
              <a:solidFill>
                <a:schemeClr val="tx1">
                  <a:lumMod val="15000"/>
                  <a:lumOff val="85000"/>
                </a:schemeClr>
              </a:solidFill>
              <a:prstDash val="solid"/>
              <a:round/>
            </a:ln>
            <a:effectLst/>
          </c:spPr>
        </c:majorGridlines>
        <c:numFmt formatCode="0" sourceLinked="1"/>
        <c:majorTickMark val="none"/>
        <c:minorTickMark val="none"/>
        <c:tickLblPos val="nextTo"/>
        <c:spPr>
          <a:noFill/>
          <a:ln w="6350" cap="flat" cmpd="sng" algn="ctr">
            <a:noFill/>
            <a:prstDash val="solid"/>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21697952"/>
        <c:crosses val="autoZero"/>
        <c:crossBetween val="between"/>
      </c:valAx>
      <c:spPr>
        <a:noFill/>
        <a:ln>
          <a:noFill/>
        </a:ln>
        <a:effectLst/>
      </c:spPr>
    </c:plotArea>
    <c:plotVisOnly val="1"/>
    <c:dispBlanksAs val="gap"/>
    <c:showDLblsOverMax val="0"/>
  </c:chart>
  <c:spPr>
    <a:solidFill>
      <a:schemeClr val="bg1"/>
    </a:solidFill>
    <a:ln w="9525" cap="flat" cmpd="sng" algn="ctr">
      <a:noFill/>
      <a:prstDash val="solid"/>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explosion val="6"/>
            <c:spPr>
              <a:solidFill>
                <a:schemeClr val="accent1"/>
              </a:solidFill>
              <a:ln w="19050">
                <a:solidFill>
                  <a:schemeClr val="lt1"/>
                </a:solidFill>
              </a:ln>
              <a:effectLst/>
            </c:spPr>
            <c:extLst>
              <c:ext xmlns:c16="http://schemas.microsoft.com/office/drawing/2014/chart" uri="{C3380CC4-5D6E-409C-BE32-E72D297353CC}">
                <c16:uniqueId val="{00000001-0F14-4110-ACB9-2AB7C1B2A752}"/>
              </c:ext>
            </c:extLst>
          </c:dPt>
          <c:dPt>
            <c:idx val="1"/>
            <c:bubble3D val="0"/>
            <c:explosion val="5"/>
            <c:spPr>
              <a:solidFill>
                <a:schemeClr val="accent2"/>
              </a:solidFill>
              <a:ln w="19050">
                <a:solidFill>
                  <a:schemeClr val="lt1"/>
                </a:solidFill>
              </a:ln>
              <a:effectLst/>
            </c:spPr>
            <c:extLst>
              <c:ext xmlns:c16="http://schemas.microsoft.com/office/drawing/2014/chart" uri="{C3380CC4-5D6E-409C-BE32-E72D297353CC}">
                <c16:uniqueId val="{00000003-0F14-4110-ACB9-2AB7C1B2A752}"/>
              </c:ext>
            </c:extLst>
          </c:dPt>
          <c:dPt>
            <c:idx val="2"/>
            <c:bubble3D val="0"/>
            <c:explosion val="7"/>
            <c:spPr>
              <a:solidFill>
                <a:schemeClr val="accent3"/>
              </a:solidFill>
              <a:ln w="19050">
                <a:solidFill>
                  <a:schemeClr val="lt1"/>
                </a:solidFill>
              </a:ln>
              <a:effectLst/>
            </c:spPr>
            <c:extLst>
              <c:ext xmlns:c16="http://schemas.microsoft.com/office/drawing/2014/chart" uri="{C3380CC4-5D6E-409C-BE32-E72D297353CC}">
                <c16:uniqueId val="{00000005-0F14-4110-ACB9-2AB7C1B2A752}"/>
              </c:ext>
            </c:extLst>
          </c:dPt>
          <c:dLbls>
            <c:dLbl>
              <c:idx val="0"/>
              <c:layout>
                <c:manualLayout>
                  <c:x val="2.8183676559660784E-2"/>
                  <c:y val="1.3118648630459652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0F14-4110-ACB9-2AB7C1B2A752}"/>
                </c:ext>
              </c:extLst>
            </c:dLbl>
            <c:dLbl>
              <c:idx val="1"/>
              <c:layout>
                <c:manualLayout>
                  <c:x val="0.21079421562689352"/>
                  <c:y val="-0.1327915741301568"/>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0F14-4110-ACB9-2AB7C1B2A752}"/>
                </c:ext>
              </c:extLst>
            </c:dLbl>
            <c:dLbl>
              <c:idx val="2"/>
              <c:layout>
                <c:manualLayout>
                  <c:x val="7.0098929941450026E-3"/>
                  <c:y val="5.8048993875765504E-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0F14-4110-ACB9-2AB7C1B2A75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'[Anketų suvestinė. Šalčininkai-suvesta311.xlsx]Grafikai-PVZ_'!$E$166:$E$168</c:f>
              <c:strCache>
                <c:ptCount val="3"/>
                <c:pt idx="0">
                  <c:v>Stipriai domisi būsimąja profesija ir sąmoningai ją renkasi</c:v>
                </c:pt>
                <c:pt idx="1">
                  <c:v>Vidutiniškai domėjosi</c:v>
                </c:pt>
                <c:pt idx="2">
                  <c:v>Mažai domėjosi</c:v>
                </c:pt>
              </c:strCache>
            </c:strRef>
          </c:cat>
          <c:val>
            <c:numRef>
              <c:f>'[Anketų suvestinė. Šalčininkai-suvesta311.xlsx]Grafikai-PVZ_'!$H$166:$H$168</c:f>
              <c:numCache>
                <c:formatCode>0</c:formatCode>
                <c:ptCount val="3"/>
                <c:pt idx="0">
                  <c:v>5</c:v>
                </c:pt>
                <c:pt idx="1">
                  <c:v>41</c:v>
                </c:pt>
                <c:pt idx="2">
                  <c:v>6</c:v>
                </c:pt>
              </c:numCache>
            </c:numRef>
          </c:val>
          <c:extLst>
            <c:ext xmlns:c16="http://schemas.microsoft.com/office/drawing/2014/chart" uri="{C3380CC4-5D6E-409C-BE32-E72D297353CC}">
              <c16:uniqueId val="{00000006-0F14-4110-ACB9-2AB7C1B2A752}"/>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explosion val="5"/>
            <c:spPr>
              <a:solidFill>
                <a:schemeClr val="accent1"/>
              </a:solidFill>
              <a:ln w="19050">
                <a:solidFill>
                  <a:schemeClr val="lt1"/>
                </a:solidFill>
              </a:ln>
              <a:effectLst/>
            </c:spPr>
            <c:extLst>
              <c:ext xmlns:c16="http://schemas.microsoft.com/office/drawing/2014/chart" uri="{C3380CC4-5D6E-409C-BE32-E72D297353CC}">
                <c16:uniqueId val="{00000001-4A47-4734-80B6-A7B48BD518A6}"/>
              </c:ext>
            </c:extLst>
          </c:dPt>
          <c:dPt>
            <c:idx val="1"/>
            <c:bubble3D val="0"/>
            <c:explosion val="6"/>
            <c:spPr>
              <a:solidFill>
                <a:schemeClr val="accent2"/>
              </a:solidFill>
              <a:ln w="19050">
                <a:solidFill>
                  <a:schemeClr val="lt1"/>
                </a:solidFill>
              </a:ln>
              <a:effectLst/>
            </c:spPr>
            <c:extLst>
              <c:ext xmlns:c16="http://schemas.microsoft.com/office/drawing/2014/chart" uri="{C3380CC4-5D6E-409C-BE32-E72D297353CC}">
                <c16:uniqueId val="{00000003-4A47-4734-80B6-A7B48BD518A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A47-4734-80B6-A7B48BD518A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10E-4E6B-8FEB-894786900984}"/>
              </c:ext>
            </c:extLst>
          </c:dPt>
          <c:dLbls>
            <c:dLbl>
              <c:idx val="0"/>
              <c:layout>
                <c:manualLayout>
                  <c:x val="1.7512576552930884E-2"/>
                  <c:y val="4.1083406240886777E-3"/>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4A47-4734-80B6-A7B48BD518A6}"/>
                </c:ext>
              </c:extLst>
            </c:dLbl>
            <c:dLbl>
              <c:idx val="1"/>
              <c:layout>
                <c:manualLayout>
                  <c:x val="-2.3715551181102364E-2"/>
                  <c:y val="-1.0335010207057387E-2"/>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4A47-4734-80B6-A7B48BD518A6}"/>
                </c:ext>
              </c:extLst>
            </c:dLbl>
            <c:dLbl>
              <c:idx val="2"/>
              <c:layout>
                <c:manualLayout>
                  <c:x val="-9.1863517060367508E-6"/>
                  <c:y val="9.525007290755368E-3"/>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4A47-4734-80B6-A7B48BD518A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'[Anketų suvestinė. Šalčininkai-suvesta311.xlsx]Grafikai-PVZ_'!$E$256:$E$259</c:f>
              <c:strCache>
                <c:ptCount val="4"/>
                <c:pt idx="0">
                  <c:v>Taip</c:v>
                </c:pt>
                <c:pt idx="1">
                  <c:v>Ne</c:v>
                </c:pt>
                <c:pt idx="2">
                  <c:v>Neturiu išsilavinimo / specialybės / profesijos</c:v>
                </c:pt>
                <c:pt idx="3">
                  <c:v>Kita</c:v>
                </c:pt>
              </c:strCache>
            </c:strRef>
          </c:cat>
          <c:val>
            <c:numRef>
              <c:f>'[Anketų suvestinė. Šalčininkai-suvesta311.xlsx]Grafikai-PVZ_'!$F$256:$F$259</c:f>
              <c:numCache>
                <c:formatCode>0</c:formatCode>
                <c:ptCount val="4"/>
                <c:pt idx="0">
                  <c:v>48.421052631578945</c:v>
                </c:pt>
                <c:pt idx="1">
                  <c:v>38.94736842105263</c:v>
                </c:pt>
                <c:pt idx="2">
                  <c:v>11.578947368421053</c:v>
                </c:pt>
                <c:pt idx="3">
                  <c:v>1.0526315789473684</c:v>
                </c:pt>
              </c:numCache>
            </c:numRef>
          </c:val>
          <c:extLst>
            <c:ext xmlns:c16="http://schemas.microsoft.com/office/drawing/2014/chart" uri="{C3380CC4-5D6E-409C-BE32-E72D297353CC}">
              <c16:uniqueId val="{00000006-4A47-4734-80B6-A7B48BD518A6}"/>
            </c:ext>
          </c:extLst>
        </c:ser>
        <c:dLbls>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explosion val="6"/>
            <c:spPr>
              <a:solidFill>
                <a:schemeClr val="accent1"/>
              </a:solidFill>
              <a:ln w="19050">
                <a:solidFill>
                  <a:schemeClr val="lt1"/>
                </a:solidFill>
              </a:ln>
              <a:effectLst/>
            </c:spPr>
            <c:extLst>
              <c:ext xmlns:c16="http://schemas.microsoft.com/office/drawing/2014/chart" uri="{C3380CC4-5D6E-409C-BE32-E72D297353CC}">
                <c16:uniqueId val="{00000001-FD07-47BB-B20D-8B333470A1A5}"/>
              </c:ext>
            </c:extLst>
          </c:dPt>
          <c:dPt>
            <c:idx val="1"/>
            <c:bubble3D val="0"/>
            <c:explosion val="3"/>
            <c:spPr>
              <a:solidFill>
                <a:schemeClr val="accent2"/>
              </a:solidFill>
              <a:ln w="19050">
                <a:solidFill>
                  <a:schemeClr val="lt1"/>
                </a:solidFill>
              </a:ln>
              <a:effectLst/>
            </c:spPr>
            <c:extLst>
              <c:ext xmlns:c16="http://schemas.microsoft.com/office/drawing/2014/chart" uri="{C3380CC4-5D6E-409C-BE32-E72D297353CC}">
                <c16:uniqueId val="{00000003-FD07-47BB-B20D-8B333470A1A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D07-47BB-B20D-8B333470A1A5}"/>
              </c:ext>
            </c:extLst>
          </c:dPt>
          <c:dLbls>
            <c:dLbl>
              <c:idx val="0"/>
              <c:layout>
                <c:manualLayout>
                  <c:x val="-1.4375504744599235E-2"/>
                  <c:y val="-8.6785857650146694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FD07-47BB-B20D-8B333470A1A5}"/>
                </c:ext>
              </c:extLst>
            </c:dLbl>
            <c:dLbl>
              <c:idx val="1"/>
              <c:layout>
                <c:manualLayout>
                  <c:x val="1.1969639612356215E-2"/>
                  <c:y val="7.0123411044207953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FD07-47BB-B20D-8B333470A1A5}"/>
                </c:ext>
              </c:extLst>
            </c:dLbl>
            <c:dLbl>
              <c:idx val="2"/>
              <c:layout>
                <c:manualLayout>
                  <c:x val="-3.0745365391802459E-2"/>
                  <c:y val="-4.9331958366577826E-3"/>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FD07-47BB-B20D-8B333470A1A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'[Anketų suvestinė. Šalčininkai-suvesta311.xlsx]Grafikai-PVZ_'!$E$342:$E$344</c:f>
              <c:strCache>
                <c:ptCount val="3"/>
                <c:pt idx="0">
                  <c:v>Taip</c:v>
                </c:pt>
                <c:pt idx="1">
                  <c:v>Ne</c:v>
                </c:pt>
                <c:pt idx="2">
                  <c:v>Kita</c:v>
                </c:pt>
              </c:strCache>
            </c:strRef>
          </c:cat>
          <c:val>
            <c:numRef>
              <c:f>'[Anketų suvestinė. Šalčininkai-suvesta311.xlsx]Grafikai-PVZ_'!$H$342:$H$344</c:f>
              <c:numCache>
                <c:formatCode>0</c:formatCode>
                <c:ptCount val="3"/>
                <c:pt idx="0">
                  <c:v>29</c:v>
                </c:pt>
                <c:pt idx="1">
                  <c:v>52</c:v>
                </c:pt>
                <c:pt idx="2">
                  <c:v>12</c:v>
                </c:pt>
              </c:numCache>
            </c:numRef>
          </c:val>
          <c:extLst>
            <c:ext xmlns:c16="http://schemas.microsoft.com/office/drawing/2014/chart" uri="{C3380CC4-5D6E-409C-BE32-E72D297353CC}">
              <c16:uniqueId val="{00000004-FD07-47BB-B20D-8B333470A1A5}"/>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percentStacked"/>
        <c:varyColors val="0"/>
        <c:ser>
          <c:idx val="0"/>
          <c:order val="0"/>
          <c:tx>
            <c:strRef>
              <c:f>'[Anketų suvestinė. Šalčininkai-suvesta311.xlsx]Grafikai-PVZ_'!$F$536</c:f>
              <c:strCache>
                <c:ptCount val="1"/>
                <c:pt idx="0">
                  <c:v>Visiškai sutinku
</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'[Anketų suvestinė. Šalčininkai-suvesta311.xlsx]Grafikai-PVZ_'!$E$537:$E$539</c:f>
              <c:strCache>
                <c:ptCount val="3"/>
                <c:pt idx="0">
                  <c:v>Esu patenkintas savo laisvalaikiu</c:v>
                </c:pt>
                <c:pt idx="1">
                  <c:v>Turiu daug galimybių įdomiai praleisti laisvalaikį</c:v>
                </c:pt>
                <c:pt idx="2">
                  <c:v>Turiu pakankamai lėšų pasirinkti norimą laisvalaikio formą</c:v>
                </c:pt>
              </c:strCache>
            </c:strRef>
          </c:cat>
          <c:val>
            <c:numRef>
              <c:f>'[Anketų suvestinė. Šalčininkai-suvesta311.xlsx]Grafikai-PVZ_'!$F$537:$F$539</c:f>
              <c:numCache>
                <c:formatCode>0</c:formatCode>
                <c:ptCount val="3"/>
                <c:pt idx="0">
                  <c:v>27.009646302250804</c:v>
                </c:pt>
                <c:pt idx="1">
                  <c:v>28.938906752411576</c:v>
                </c:pt>
                <c:pt idx="2">
                  <c:v>25.080385852090032</c:v>
                </c:pt>
              </c:numCache>
            </c:numRef>
          </c:val>
          <c:extLst>
            <c:ext xmlns:c16="http://schemas.microsoft.com/office/drawing/2014/chart" uri="{C3380CC4-5D6E-409C-BE32-E72D297353CC}">
              <c16:uniqueId val="{00000000-027A-49A2-8822-8056843EB58C}"/>
            </c:ext>
          </c:extLst>
        </c:ser>
        <c:ser>
          <c:idx val="1"/>
          <c:order val="1"/>
          <c:tx>
            <c:strRef>
              <c:f>'[Anketų suvestinė. Šalčininkai-suvesta311.xlsx]Grafikai-PVZ_'!$G$536</c:f>
              <c:strCache>
                <c:ptCount val="1"/>
                <c:pt idx="0">
                  <c:v>Sutinku
</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'[Anketų suvestinė. Šalčininkai-suvesta311.xlsx]Grafikai-PVZ_'!$E$537:$E$539</c:f>
              <c:strCache>
                <c:ptCount val="3"/>
                <c:pt idx="0">
                  <c:v>Esu patenkintas savo laisvalaikiu</c:v>
                </c:pt>
                <c:pt idx="1">
                  <c:v>Turiu daug galimybių įdomiai praleisti laisvalaikį</c:v>
                </c:pt>
                <c:pt idx="2">
                  <c:v>Turiu pakankamai lėšų pasirinkti norimą laisvalaikio formą</c:v>
                </c:pt>
              </c:strCache>
            </c:strRef>
          </c:cat>
          <c:val>
            <c:numRef>
              <c:f>'[Anketų suvestinė. Šalčininkai-suvesta311.xlsx]Grafikai-PVZ_'!$G$537:$G$539</c:f>
              <c:numCache>
                <c:formatCode>0</c:formatCode>
                <c:ptCount val="3"/>
                <c:pt idx="0">
                  <c:v>55.627009646302248</c:v>
                </c:pt>
                <c:pt idx="1">
                  <c:v>43.729903536977488</c:v>
                </c:pt>
                <c:pt idx="2">
                  <c:v>45.016077170418008</c:v>
                </c:pt>
              </c:numCache>
            </c:numRef>
          </c:val>
          <c:extLst>
            <c:ext xmlns:c16="http://schemas.microsoft.com/office/drawing/2014/chart" uri="{C3380CC4-5D6E-409C-BE32-E72D297353CC}">
              <c16:uniqueId val="{00000001-027A-49A2-8822-8056843EB58C}"/>
            </c:ext>
          </c:extLst>
        </c:ser>
        <c:ser>
          <c:idx val="2"/>
          <c:order val="2"/>
          <c:tx>
            <c:strRef>
              <c:f>'[Anketų suvestinė. Šalčininkai-suvesta311.xlsx]Grafikai-PVZ_'!$H$536</c:f>
              <c:strCache>
                <c:ptCount val="1"/>
                <c:pt idx="0">
                  <c:v>Nesutinku
</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'[Anketų suvestinė. Šalčininkai-suvesta311.xlsx]Grafikai-PVZ_'!$E$537:$E$539</c:f>
              <c:strCache>
                <c:ptCount val="3"/>
                <c:pt idx="0">
                  <c:v>Esu patenkintas savo laisvalaikiu</c:v>
                </c:pt>
                <c:pt idx="1">
                  <c:v>Turiu daug galimybių įdomiai praleisti laisvalaikį</c:v>
                </c:pt>
                <c:pt idx="2">
                  <c:v>Turiu pakankamai lėšų pasirinkti norimą laisvalaikio formą</c:v>
                </c:pt>
              </c:strCache>
            </c:strRef>
          </c:cat>
          <c:val>
            <c:numRef>
              <c:f>'[Anketų suvestinė. Šalčininkai-suvesta311.xlsx]Grafikai-PVZ_'!$H$537:$H$539</c:f>
              <c:numCache>
                <c:formatCode>0</c:formatCode>
                <c:ptCount val="3"/>
                <c:pt idx="0">
                  <c:v>16.077170418006432</c:v>
                </c:pt>
                <c:pt idx="1">
                  <c:v>22</c:v>
                </c:pt>
                <c:pt idx="2">
                  <c:v>25.40192926045016</c:v>
                </c:pt>
              </c:numCache>
            </c:numRef>
          </c:val>
          <c:extLst>
            <c:ext xmlns:c16="http://schemas.microsoft.com/office/drawing/2014/chart" uri="{C3380CC4-5D6E-409C-BE32-E72D297353CC}">
              <c16:uniqueId val="{00000002-027A-49A2-8822-8056843EB58C}"/>
            </c:ext>
          </c:extLst>
        </c:ser>
        <c:ser>
          <c:idx val="3"/>
          <c:order val="3"/>
          <c:tx>
            <c:strRef>
              <c:f>'[Anketų suvestinė. Šalčininkai-suvesta311.xlsx]Grafikai-PVZ_'!$I$536</c:f>
              <c:strCache>
                <c:ptCount val="1"/>
                <c:pt idx="0">
                  <c:v>Visiškai nesutinku
</c:v>
                </c:pt>
              </c:strCache>
            </c:strRef>
          </c:tx>
          <c:spPr>
            <a:solidFill>
              <a:schemeClr val="accent4"/>
            </a:solidFill>
            <a:ln>
              <a:noFill/>
            </a:ln>
            <a:effectLst/>
          </c:spPr>
          <c:invertIfNegative val="0"/>
          <c:dLbls>
            <c:dLbl>
              <c:idx val="0"/>
              <c:layout>
                <c:manualLayout>
                  <c:x val="0"/>
                  <c:y val="-9.163545580908506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027A-49A2-8822-8056843EB58C}"/>
                </c:ext>
              </c:extLst>
            </c:dLbl>
            <c:dLbl>
              <c:idx val="1"/>
              <c:layout>
                <c:manualLayout>
                  <c:x val="0"/>
                  <c:y val="-8.83627609587605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027A-49A2-8822-8056843EB58C}"/>
                </c:ext>
              </c:extLst>
            </c:dLbl>
            <c:dLbl>
              <c:idx val="2"/>
              <c:layout>
                <c:manualLayout>
                  <c:x val="0"/>
                  <c:y val="-9.163545580908506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027A-49A2-8822-8056843EB58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'[Anketų suvestinė. Šalčininkai-suvesta311.xlsx]Grafikai-PVZ_'!$E$537:$E$539</c:f>
              <c:strCache>
                <c:ptCount val="3"/>
                <c:pt idx="0">
                  <c:v>Esu patenkintas savo laisvalaikiu</c:v>
                </c:pt>
                <c:pt idx="1">
                  <c:v>Turiu daug galimybių įdomiai praleisti laisvalaikį</c:v>
                </c:pt>
                <c:pt idx="2">
                  <c:v>Turiu pakankamai lėšų pasirinkti norimą laisvalaikio formą</c:v>
                </c:pt>
              </c:strCache>
            </c:strRef>
          </c:cat>
          <c:val>
            <c:numRef>
              <c:f>'[Anketų suvestinė. Šalčininkai-suvesta311.xlsx]Grafikai-PVZ_'!$I$537:$I$539</c:f>
              <c:numCache>
                <c:formatCode>0</c:formatCode>
                <c:ptCount val="3"/>
                <c:pt idx="0">
                  <c:v>1.2861736334405145</c:v>
                </c:pt>
                <c:pt idx="1">
                  <c:v>4.823151125401929</c:v>
                </c:pt>
                <c:pt idx="2">
                  <c:v>4.501607717041801</c:v>
                </c:pt>
              </c:numCache>
            </c:numRef>
          </c:val>
          <c:extLst>
            <c:ext xmlns:c16="http://schemas.microsoft.com/office/drawing/2014/chart" uri="{C3380CC4-5D6E-409C-BE32-E72D297353CC}">
              <c16:uniqueId val="{00000006-027A-49A2-8822-8056843EB58C}"/>
            </c:ext>
          </c:extLst>
        </c:ser>
        <c:dLbls>
          <c:showLegendKey val="0"/>
          <c:showVal val="0"/>
          <c:showCatName val="0"/>
          <c:showSerName val="0"/>
          <c:showPercent val="0"/>
          <c:showBubbleSize val="0"/>
        </c:dLbls>
        <c:gapWidth val="150"/>
        <c:overlap val="100"/>
        <c:axId val="-2046886096"/>
        <c:axId val="-2046896976"/>
      </c:barChart>
      <c:catAx>
        <c:axId val="-204688609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6896976"/>
        <c:crosses val="autoZero"/>
        <c:auto val="1"/>
        <c:lblAlgn val="ctr"/>
        <c:lblOffset val="100"/>
        <c:noMultiLvlLbl val="0"/>
      </c:catAx>
      <c:valAx>
        <c:axId val="-204689697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4688609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12700" cap="rnd" cmpd="sng" algn="ctr">
                      <a:solidFill>
                        <a:schemeClr val="tx1"/>
                      </a:solidFill>
                      <a:prstDash val="solid"/>
                      <a:round/>
                    </a:ln>
                    <a:effectLst/>
                  </c:spPr>
                </c15:leaderLines>
              </c:ext>
            </c:extLst>
          </c:dLbls>
          <c:cat>
            <c:strRef>
              <c:f>'Grafikai-PVZ_'!$E$553:$E$555</c:f>
              <c:strCache>
                <c:ptCount val="3"/>
                <c:pt idx="0">
                  <c:v>Labai žemas ir žemas stiprumas/tvirtumas, palaikymas santykiuose su draugais</c:v>
                </c:pt>
                <c:pt idx="1">
                  <c:v>Vidutinis palaikymas</c:v>
                </c:pt>
                <c:pt idx="2">
                  <c:v>Aukštas ir labai aukštas palaikymas</c:v>
                </c:pt>
              </c:strCache>
            </c:strRef>
          </c:cat>
          <c:val>
            <c:numRef>
              <c:f>'Grafikai-PVZ_'!$H$553:$H$555</c:f>
              <c:numCache>
                <c:formatCode>0</c:formatCode>
                <c:ptCount val="3"/>
                <c:pt idx="0">
                  <c:v>13</c:v>
                </c:pt>
                <c:pt idx="1">
                  <c:v>21.543408360128616</c:v>
                </c:pt>
                <c:pt idx="2">
                  <c:v>64.951768488745984</c:v>
                </c:pt>
              </c:numCache>
            </c:numRef>
          </c:val>
          <c:extLst>
            <c:ext xmlns:c16="http://schemas.microsoft.com/office/drawing/2014/chart" uri="{C3380CC4-5D6E-409C-BE32-E72D297353CC}">
              <c16:uniqueId val="{00000000-BA74-4B55-AD25-33F9A1B59250}"/>
            </c:ext>
          </c:extLst>
        </c:ser>
        <c:dLbls>
          <c:showLegendKey val="0"/>
          <c:showVal val="0"/>
          <c:showCatName val="0"/>
          <c:showSerName val="0"/>
          <c:showPercent val="0"/>
          <c:showBubbleSize val="0"/>
        </c:dLbls>
        <c:gapWidth val="219"/>
        <c:overlap val="-27"/>
        <c:axId val="-2046888272"/>
        <c:axId val="-2046893712"/>
      </c:barChart>
      <c:catAx>
        <c:axId val="-2046888272"/>
        <c:scaling>
          <c:orientation val="minMax"/>
        </c:scaling>
        <c:delete val="0"/>
        <c:axPos val="b"/>
        <c:numFmt formatCode="General" sourceLinked="1"/>
        <c:majorTickMark val="none"/>
        <c:minorTickMark val="none"/>
        <c:tickLblPos val="nextTo"/>
        <c:spPr>
          <a:noFill/>
          <a:ln w="12700" cap="rnd"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2046893712"/>
        <c:crosses val="autoZero"/>
        <c:auto val="1"/>
        <c:lblAlgn val="ctr"/>
        <c:lblOffset val="100"/>
        <c:noMultiLvlLbl val="0"/>
      </c:catAx>
      <c:valAx>
        <c:axId val="-2046893712"/>
        <c:scaling>
          <c:orientation val="minMax"/>
        </c:scaling>
        <c:delete val="0"/>
        <c:axPos val="l"/>
        <c:majorGridlines>
          <c:spPr>
            <a:ln w="12700" cap="rnd" cmpd="sng" algn="ctr">
              <a:solidFill>
                <a:schemeClr val="tx1">
                  <a:tint val="75000"/>
                </a:schemeClr>
              </a:solidFill>
              <a:prstDash val="solid"/>
              <a:round/>
            </a:ln>
            <a:effectLst/>
          </c:spPr>
        </c:majorGridlines>
        <c:numFmt formatCode="0" sourceLinked="1"/>
        <c:majorTickMark val="none"/>
        <c:minorTickMark val="none"/>
        <c:tickLblPos val="nextTo"/>
        <c:spPr>
          <a:noFill/>
          <a:ln w="12700" cap="rnd" cmpd="sng" algn="ctr">
            <a:solidFill>
              <a:schemeClr val="tx1">
                <a:tint val="7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2046888272"/>
        <c:crosses val="autoZero"/>
        <c:crossBetween val="between"/>
      </c:valAx>
      <c:spPr>
        <a:noFill/>
        <a:ln>
          <a:noFill/>
        </a:ln>
        <a:effectLst/>
      </c:spPr>
    </c:plotArea>
    <c:plotVisOnly val="1"/>
    <c:dispBlanksAs val="gap"/>
    <c:showDLblsOverMax val="0"/>
  </c:chart>
  <c:spPr>
    <a:noFill/>
    <a:ln w="12700" cap="rnd" cmpd="sng" algn="ctr">
      <a:noFill/>
      <a:prstDash val="solid"/>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explosion val="2"/>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E15-4C45-97D4-272A6F2EA40C}"/>
              </c:ext>
            </c:extLst>
          </c:dPt>
          <c:dPt>
            <c:idx val="1"/>
            <c:bubble3D val="0"/>
            <c:explosion val="7"/>
            <c:spPr>
              <a:solidFill>
                <a:schemeClr val="accent2"/>
              </a:solidFill>
              <a:ln w="19050">
                <a:solidFill>
                  <a:schemeClr val="lt1"/>
                </a:solidFill>
              </a:ln>
              <a:effectLst/>
            </c:spPr>
            <c:extLst>
              <c:ext xmlns:c16="http://schemas.microsoft.com/office/drawing/2014/chart" uri="{C3380CC4-5D6E-409C-BE32-E72D297353CC}">
                <c16:uniqueId val="{00000003-FE15-4C45-97D4-272A6F2EA40C}"/>
              </c:ext>
            </c:extLst>
          </c:dPt>
          <c:dLbls>
            <c:dLbl>
              <c:idx val="0"/>
              <c:layout>
                <c:manualLayout>
                  <c:x val="-3.5249562554680682E-2"/>
                  <c:y val="-9.7886774569845431E-2"/>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FE15-4C45-97D4-272A6F2EA40C}"/>
                </c:ext>
              </c:extLst>
            </c:dLbl>
            <c:dLbl>
              <c:idx val="1"/>
              <c:layout>
                <c:manualLayout>
                  <c:x val="1.9275590551181103E-2"/>
                  <c:y val="3.2208005249343842E-2"/>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FE15-4C45-97D4-272A6F2EA40C}"/>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'[Anketų suvestinė. Šalčininkai-suvesta311.xlsx]Grafikai-PVZ_'!$E$777:$E$778</c:f>
              <c:strCache>
                <c:ptCount val="2"/>
                <c:pt idx="0">
                  <c:v>Taip</c:v>
                </c:pt>
                <c:pt idx="1">
                  <c:v>Ne</c:v>
                </c:pt>
              </c:strCache>
            </c:strRef>
          </c:cat>
          <c:val>
            <c:numRef>
              <c:f>'[Anketų suvestinė. Šalčininkai-suvesta311.xlsx]Grafikai-PVZ_'!$F$777:$F$778</c:f>
              <c:numCache>
                <c:formatCode>0</c:formatCode>
                <c:ptCount val="2"/>
                <c:pt idx="0">
                  <c:v>36.334405144694536</c:v>
                </c:pt>
                <c:pt idx="1">
                  <c:v>63.665594855305464</c:v>
                </c:pt>
              </c:numCache>
            </c:numRef>
          </c:val>
          <c:extLst>
            <c:ext xmlns:c16="http://schemas.microsoft.com/office/drawing/2014/chart" uri="{C3380CC4-5D6E-409C-BE32-E72D297353CC}">
              <c16:uniqueId val="{00000004-FE15-4C45-97D4-272A6F2EA40C}"/>
            </c:ext>
          </c:extLst>
        </c:ser>
        <c:dLbls>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explosion val="7"/>
          <c:dPt>
            <c:idx val="0"/>
            <c:bubble3D val="0"/>
            <c:spPr>
              <a:solidFill>
                <a:schemeClr val="accent3"/>
              </a:solidFill>
              <a:ln w="19050">
                <a:solidFill>
                  <a:schemeClr val="lt1"/>
                </a:solidFill>
              </a:ln>
              <a:effectLst/>
            </c:spPr>
            <c:extLst>
              <c:ext xmlns:c16="http://schemas.microsoft.com/office/drawing/2014/chart" uri="{C3380CC4-5D6E-409C-BE32-E72D297353CC}">
                <c16:uniqueId val="{00000001-7329-4C30-8D48-5B8687F2BA31}"/>
              </c:ext>
            </c:extLst>
          </c:dPt>
          <c:dPt>
            <c:idx val="1"/>
            <c:bubble3D val="0"/>
            <c:spPr>
              <a:solidFill>
                <a:schemeClr val="accent1"/>
              </a:solidFill>
              <a:ln w="19050">
                <a:solidFill>
                  <a:schemeClr val="lt1"/>
                </a:solidFill>
              </a:ln>
              <a:effectLst/>
            </c:spPr>
            <c:extLst>
              <c:ext xmlns:c16="http://schemas.microsoft.com/office/drawing/2014/chart" uri="{C3380CC4-5D6E-409C-BE32-E72D297353CC}">
                <c16:uniqueId val="{00000003-7329-4C30-8D48-5B8687F2BA31}"/>
              </c:ext>
            </c:extLst>
          </c:dPt>
          <c:dPt>
            <c:idx val="2"/>
            <c:bubble3D val="0"/>
            <c:spPr>
              <a:solidFill>
                <a:schemeClr val="accent2"/>
              </a:solidFill>
              <a:ln w="19050">
                <a:solidFill>
                  <a:schemeClr val="lt1"/>
                </a:solidFill>
              </a:ln>
              <a:effectLst/>
            </c:spPr>
            <c:extLst>
              <c:ext xmlns:c16="http://schemas.microsoft.com/office/drawing/2014/chart" uri="{C3380CC4-5D6E-409C-BE32-E72D297353CC}">
                <c16:uniqueId val="{00000005-7329-4C30-8D48-5B8687F2BA31}"/>
              </c:ext>
            </c:extLst>
          </c:dPt>
          <c:dLbls>
            <c:dLbl>
              <c:idx val="0"/>
              <c:layout>
                <c:manualLayout>
                  <c:x val="2.1700131233595793E-2"/>
                  <c:y val="1.1114756488772241E-3"/>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7329-4C30-8D48-5B8687F2BA31}"/>
                </c:ext>
              </c:extLst>
            </c:dLbl>
            <c:dLbl>
              <c:idx val="1"/>
              <c:layout>
                <c:manualLayout>
                  <c:x val="2.4195100612423571E-2"/>
                  <c:y val="4.9511154855643398E-2"/>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7329-4C30-8D48-5B8687F2BA31}"/>
                </c:ext>
              </c:extLst>
            </c:dLbl>
            <c:dLbl>
              <c:idx val="2"/>
              <c:layout>
                <c:manualLayout>
                  <c:x val="-8.2438867016622966E-2"/>
                  <c:y val="-0.12263451443569583"/>
                </c:manualLayout>
              </c:layout>
              <c:dLblPos val="bestFi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7329-4C30-8D48-5B8687F2BA3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'[Anketų suvestinė. Šalčininkai-suvesta311.xlsx]Grafikai-PVZ_'!$E$801:$E$803</c:f>
              <c:strCache>
                <c:ptCount val="3"/>
                <c:pt idx="0">
                  <c:v>Taip</c:v>
                </c:pt>
                <c:pt idx="1">
                  <c:v>Ne, bet ketinu pasinaudoti</c:v>
                </c:pt>
                <c:pt idx="2">
                  <c:v> Ne ir neketinu pasinaudoti</c:v>
                </c:pt>
              </c:strCache>
            </c:strRef>
          </c:cat>
          <c:val>
            <c:numRef>
              <c:f>'[Anketų suvestinė. Šalčininkai-suvesta311.xlsx]Grafikai-PVZ_'!$F$801:$F$803</c:f>
              <c:numCache>
                <c:formatCode>0</c:formatCode>
                <c:ptCount val="3"/>
                <c:pt idx="0">
                  <c:v>2.8938906752411575</c:v>
                </c:pt>
                <c:pt idx="1">
                  <c:v>23.794212218649516</c:v>
                </c:pt>
                <c:pt idx="2">
                  <c:v>73.311897106109328</c:v>
                </c:pt>
              </c:numCache>
            </c:numRef>
          </c:val>
          <c:extLst>
            <c:ext xmlns:c16="http://schemas.microsoft.com/office/drawing/2014/chart" uri="{C3380CC4-5D6E-409C-BE32-E72D297353CC}">
              <c16:uniqueId val="{00000006-7329-4C30-8D48-5B8687F2BA31}"/>
            </c:ext>
          </c:extLst>
        </c:ser>
        <c:dLbls>
          <c:showLegendKey val="0"/>
          <c:showVal val="1"/>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sz="quarter" idx="1"/>
          </p:nvPr>
        </p:nvSpPr>
        <p:spPr>
          <a:xfrm>
            <a:off x="3848645" y="0"/>
            <a:ext cx="2944283" cy="497020"/>
          </a:xfrm>
          <a:prstGeom prst="rect">
            <a:avLst/>
          </a:prstGeom>
        </p:spPr>
        <p:txBody>
          <a:bodyPr vert="horz" lIns="91440" tIns="45720" rIns="91440" bIns="45720" rtlCol="0"/>
          <a:lstStyle>
            <a:lvl1pPr algn="r">
              <a:defRPr sz="1200"/>
            </a:lvl1pPr>
          </a:lstStyle>
          <a:p>
            <a:fld id="{00496270-353A-498C-B121-47B113697DC3}" type="datetimeFigureOut">
              <a:rPr lang="lt-LT" smtClean="0"/>
              <a:t>2021-04-14</a:t>
            </a:fld>
            <a:endParaRPr lang="lt-LT"/>
          </a:p>
        </p:txBody>
      </p:sp>
      <p:sp>
        <p:nvSpPr>
          <p:cNvPr id="4" name="Footer Placeholder 3"/>
          <p:cNvSpPr>
            <a:spLocks noGrp="1"/>
          </p:cNvSpPr>
          <p:nvPr>
            <p:ph type="ftr" sz="quarter" idx="2"/>
          </p:nvPr>
        </p:nvSpPr>
        <p:spPr>
          <a:xfrm>
            <a:off x="0" y="9408981"/>
            <a:ext cx="2944283" cy="497019"/>
          </a:xfrm>
          <a:prstGeom prst="rect">
            <a:avLst/>
          </a:prstGeom>
        </p:spPr>
        <p:txBody>
          <a:bodyPr vert="horz" lIns="91440" tIns="45720" rIns="91440" bIns="45720" rtlCol="0" anchor="b"/>
          <a:lstStyle>
            <a:lvl1pPr algn="l">
              <a:defRPr sz="1200"/>
            </a:lvl1pPr>
          </a:lstStyle>
          <a:p>
            <a:endParaRPr lang="lt-LT"/>
          </a:p>
        </p:txBody>
      </p:sp>
      <p:sp>
        <p:nvSpPr>
          <p:cNvPr id="5" name="Slide Number Placeholder 4"/>
          <p:cNvSpPr>
            <a:spLocks noGrp="1"/>
          </p:cNvSpPr>
          <p:nvPr>
            <p:ph type="sldNum" sz="quarter" idx="3"/>
          </p:nvPr>
        </p:nvSpPr>
        <p:spPr>
          <a:xfrm>
            <a:off x="3848645" y="9408981"/>
            <a:ext cx="2944283" cy="497019"/>
          </a:xfrm>
          <a:prstGeom prst="rect">
            <a:avLst/>
          </a:prstGeom>
        </p:spPr>
        <p:txBody>
          <a:bodyPr vert="horz" lIns="91440" tIns="45720" rIns="91440" bIns="45720" rtlCol="0" anchor="b"/>
          <a:lstStyle>
            <a:lvl1pPr algn="r">
              <a:defRPr sz="1200"/>
            </a:lvl1pPr>
          </a:lstStyle>
          <a:p>
            <a:fld id="{51158524-FD5B-41E2-B74B-97EF08E3A6D1}" type="slidenum">
              <a:rPr lang="lt-LT" smtClean="0"/>
              <a:t>‹#›</a:t>
            </a:fld>
            <a:endParaRPr lang="lt-LT"/>
          </a:p>
        </p:txBody>
      </p:sp>
    </p:spTree>
    <p:extLst>
      <p:ext uri="{BB962C8B-B14F-4D97-AF65-F5344CB8AC3E}">
        <p14:creationId xmlns:p14="http://schemas.microsoft.com/office/powerpoint/2010/main" val="338001084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8BB1C60-A011-4CAB-B6A9-8AF5DCEFEA5E}" type="datetimeFigureOut">
              <a:rPr lang="lt-LT" smtClean="0"/>
              <a:t>2021-04-14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1317223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BB1C60-A011-4CAB-B6A9-8AF5DCEFEA5E}" type="datetimeFigureOut">
              <a:rPr lang="lt-LT" smtClean="0"/>
              <a:t>2021-04-14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138017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BB1C60-A011-4CAB-B6A9-8AF5DCEFEA5E}" type="datetimeFigureOut">
              <a:rPr lang="lt-LT" smtClean="0"/>
              <a:t>2021-04-14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DACFA53-A2C9-4736-AD7E-5F5FF853E085}" type="slidenum">
              <a:rPr lang="lt-LT" smtClean="0"/>
              <a:t>‹#›</a:t>
            </a:fld>
            <a:endParaRPr lang="lt-L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43868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BB1C60-A011-4CAB-B6A9-8AF5DCEFEA5E}" type="datetimeFigureOut">
              <a:rPr lang="lt-LT" smtClean="0"/>
              <a:t>2021-04-14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29863472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BB1C60-A011-4CAB-B6A9-8AF5DCEFEA5E}" type="datetimeFigureOut">
              <a:rPr lang="lt-LT" smtClean="0"/>
              <a:t>2021-04-14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DACFA53-A2C9-4736-AD7E-5F5FF853E085}" type="slidenum">
              <a:rPr lang="lt-LT" smtClean="0"/>
              <a:t>‹#›</a:t>
            </a:fld>
            <a:endParaRPr lang="lt-L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74405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BB1C60-A011-4CAB-B6A9-8AF5DCEFEA5E}" type="datetimeFigureOut">
              <a:rPr lang="lt-LT" smtClean="0"/>
              <a:t>2021-04-14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1464306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BB1C60-A011-4CAB-B6A9-8AF5DCEFEA5E}" type="datetimeFigureOut">
              <a:rPr lang="lt-LT" smtClean="0"/>
              <a:t>2021-04-14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18157379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BB1C60-A011-4CAB-B6A9-8AF5DCEFEA5E}" type="datetimeFigureOut">
              <a:rPr lang="lt-LT" smtClean="0"/>
              <a:t>2021-04-14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111975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BB1C60-A011-4CAB-B6A9-8AF5DCEFEA5E}" type="datetimeFigureOut">
              <a:rPr lang="lt-LT" smtClean="0"/>
              <a:t>2021-04-14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355338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8BB1C60-A011-4CAB-B6A9-8AF5DCEFEA5E}" type="datetimeFigureOut">
              <a:rPr lang="lt-LT" smtClean="0"/>
              <a:t>2021-04-14</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1177362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BB1C60-A011-4CAB-B6A9-8AF5DCEFEA5E}" type="datetimeFigureOut">
              <a:rPr lang="lt-LT" smtClean="0"/>
              <a:t>2021-04-14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3241548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BB1C60-A011-4CAB-B6A9-8AF5DCEFEA5E}" type="datetimeFigureOut">
              <a:rPr lang="lt-LT" smtClean="0"/>
              <a:t>2021-04-14</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2822900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8BB1C60-A011-4CAB-B6A9-8AF5DCEFEA5E}" type="datetimeFigureOut">
              <a:rPr lang="lt-LT" smtClean="0"/>
              <a:t>2021-04-14</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285887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BB1C60-A011-4CAB-B6A9-8AF5DCEFEA5E}" type="datetimeFigureOut">
              <a:rPr lang="lt-LT" smtClean="0"/>
              <a:t>2021-04-14</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1777703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8BB1C60-A011-4CAB-B6A9-8AF5DCEFEA5E}" type="datetimeFigureOut">
              <a:rPr lang="lt-LT" smtClean="0"/>
              <a:t>2021-04-14</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2DACFA53-A2C9-4736-AD7E-5F5FF853E085}" type="slidenum">
              <a:rPr lang="lt-LT" smtClean="0"/>
              <a:t>‹#›</a:t>
            </a:fld>
            <a:endParaRPr lang="lt-LT"/>
          </a:p>
        </p:txBody>
      </p:sp>
    </p:spTree>
    <p:extLst>
      <p:ext uri="{BB962C8B-B14F-4D97-AF65-F5344CB8AC3E}">
        <p14:creationId xmlns:p14="http://schemas.microsoft.com/office/powerpoint/2010/main" val="1670128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2DACFA53-A2C9-4736-AD7E-5F5FF853E085}" type="slidenum">
              <a:rPr lang="lt-LT" smtClean="0"/>
              <a:t>‹#›</a:t>
            </a:fld>
            <a:endParaRPr lang="lt-LT"/>
          </a:p>
        </p:txBody>
      </p:sp>
      <p:sp>
        <p:nvSpPr>
          <p:cNvPr id="5" name="Date Placeholder 4"/>
          <p:cNvSpPr>
            <a:spLocks noGrp="1"/>
          </p:cNvSpPr>
          <p:nvPr>
            <p:ph type="dt" sz="half" idx="10"/>
          </p:nvPr>
        </p:nvSpPr>
        <p:spPr/>
        <p:txBody>
          <a:bodyPr/>
          <a:lstStyle/>
          <a:p>
            <a:fld id="{A8BB1C60-A011-4CAB-B6A9-8AF5DCEFEA5E}" type="datetimeFigureOut">
              <a:rPr lang="lt-LT" smtClean="0"/>
              <a:t>2021-04-14</a:t>
            </a:fld>
            <a:endParaRPr lang="lt-LT"/>
          </a:p>
        </p:txBody>
      </p:sp>
    </p:spTree>
    <p:extLst>
      <p:ext uri="{BB962C8B-B14F-4D97-AF65-F5344CB8AC3E}">
        <p14:creationId xmlns:p14="http://schemas.microsoft.com/office/powerpoint/2010/main" val="3623137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8BB1C60-A011-4CAB-B6A9-8AF5DCEFEA5E}" type="datetimeFigureOut">
              <a:rPr lang="lt-LT" smtClean="0"/>
              <a:t>2021-04-14</a:t>
            </a:fld>
            <a:endParaRPr lang="lt-L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DACFA53-A2C9-4736-AD7E-5F5FF853E085}" type="slidenum">
              <a:rPr lang="lt-LT" smtClean="0"/>
              <a:t>‹#›</a:t>
            </a:fld>
            <a:endParaRPr lang="lt-LT"/>
          </a:p>
        </p:txBody>
      </p:sp>
    </p:spTree>
    <p:extLst>
      <p:ext uri="{BB962C8B-B14F-4D97-AF65-F5344CB8AC3E}">
        <p14:creationId xmlns:p14="http://schemas.microsoft.com/office/powerpoint/2010/main" val="18766279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zydrunas@dvp.l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lt-LT" b="1" cap="all" dirty="0" smtClean="0"/>
              <a:t>ŠALČININKŲ </a:t>
            </a:r>
            <a:r>
              <a:rPr lang="lt-LT" b="1" cap="all" dirty="0"/>
              <a:t>rajono jaunimo problematikos tyrimo ataskaita</a:t>
            </a:r>
            <a:endParaRPr lang="lt-LT" dirty="0"/>
          </a:p>
        </p:txBody>
      </p:sp>
      <p:sp>
        <p:nvSpPr>
          <p:cNvPr id="3" name="Subtitle 2"/>
          <p:cNvSpPr>
            <a:spLocks noGrp="1"/>
          </p:cNvSpPr>
          <p:nvPr>
            <p:ph type="subTitle" idx="1"/>
          </p:nvPr>
        </p:nvSpPr>
        <p:spPr/>
        <p:txBody>
          <a:bodyPr/>
          <a:lstStyle/>
          <a:p>
            <a:pPr algn="ctr"/>
            <a:r>
              <a:rPr lang="lt-LT" dirty="0">
                <a:solidFill>
                  <a:schemeClr val="accent1">
                    <a:lumMod val="50000"/>
                  </a:schemeClr>
                </a:solidFill>
              </a:rPr>
              <a:t>202</a:t>
            </a:r>
            <a:r>
              <a:rPr lang="en-US" dirty="0">
                <a:solidFill>
                  <a:schemeClr val="accent1">
                    <a:lumMod val="50000"/>
                  </a:schemeClr>
                </a:solidFill>
              </a:rPr>
              <a:t>1</a:t>
            </a:r>
            <a:endParaRPr lang="lt-LT" dirty="0">
              <a:solidFill>
                <a:schemeClr val="accent1">
                  <a:lumMod val="50000"/>
                </a:schemeClr>
              </a:solidFill>
            </a:endParaRPr>
          </a:p>
        </p:txBody>
      </p:sp>
      <p:sp>
        <p:nvSpPr>
          <p:cNvPr id="5" name="Text Box 2"/>
          <p:cNvSpPr txBox="1">
            <a:spLocks noChangeArrowheads="1"/>
          </p:cNvSpPr>
          <p:nvPr/>
        </p:nvSpPr>
        <p:spPr bwMode="auto">
          <a:xfrm>
            <a:off x="1163954" y="5757226"/>
            <a:ext cx="2360930" cy="261610"/>
          </a:xfrm>
          <a:prstGeom prst="rect">
            <a:avLst/>
          </a:prstGeom>
          <a:solidFill>
            <a:srgbClr val="FFFFFF"/>
          </a:solidFill>
          <a:ln w="9525">
            <a:solidFill>
              <a:schemeClr val="bg1"/>
            </a:solidFill>
            <a:miter lim="800000"/>
            <a:headEnd/>
            <a:tailEnd/>
          </a:ln>
        </p:spPr>
        <p:txBody>
          <a:bodyPr rot="0" vert="horz" wrap="square" lIns="91440" tIns="45720" rIns="91440" bIns="45720" anchor="t" anchorCtr="0">
            <a:spAutoFit/>
          </a:bodyPr>
          <a:lstStyle/>
          <a:p>
            <a:pPr>
              <a:spcAft>
                <a:spcPts val="0"/>
              </a:spcAft>
            </a:pPr>
            <a:endParaRPr lang="lt-LT" sz="1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descr="dvp pngą"/>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67150" y="5429250"/>
            <a:ext cx="2105026" cy="1062672"/>
          </a:xfrm>
          <a:prstGeom prst="rect">
            <a:avLst/>
          </a:prstGeom>
          <a:noFill/>
          <a:ln>
            <a:noFill/>
          </a:ln>
        </p:spPr>
      </p:pic>
      <p:pic>
        <p:nvPicPr>
          <p:cNvPr id="8" name="Picture 7" descr="Šalčininkai | Šalčininkų rajono savivaldybė"/>
          <p:cNvPicPr/>
          <p:nvPr/>
        </p:nvPicPr>
        <p:blipFill>
          <a:blip r:embed="rId3">
            <a:extLst>
              <a:ext uri="{28A0092B-C50C-407E-A947-70E740481C1C}">
                <a14:useLocalDpi xmlns:a14="http://schemas.microsoft.com/office/drawing/2010/main" val="0"/>
              </a:ext>
            </a:extLst>
          </a:blip>
          <a:srcRect/>
          <a:stretch>
            <a:fillRect/>
          </a:stretch>
        </p:blipFill>
        <p:spPr bwMode="auto">
          <a:xfrm>
            <a:off x="697864" y="5697135"/>
            <a:ext cx="2827020" cy="762000"/>
          </a:xfrm>
          <a:prstGeom prst="rect">
            <a:avLst/>
          </a:prstGeom>
          <a:noFill/>
          <a:ln>
            <a:noFill/>
          </a:ln>
        </p:spPr>
      </p:pic>
    </p:spTree>
    <p:extLst>
      <p:ext uri="{BB962C8B-B14F-4D97-AF65-F5344CB8AC3E}">
        <p14:creationId xmlns:p14="http://schemas.microsoft.com/office/powerpoint/2010/main" val="19682002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Draugai</a:t>
            </a:r>
          </a:p>
        </p:txBody>
      </p:sp>
      <p:sp>
        <p:nvSpPr>
          <p:cNvPr id="4" name="Content Placeholder 3"/>
          <p:cNvSpPr>
            <a:spLocks noGrp="1"/>
          </p:cNvSpPr>
          <p:nvPr>
            <p:ph sz="half" idx="2"/>
          </p:nvPr>
        </p:nvSpPr>
        <p:spPr>
          <a:xfrm>
            <a:off x="677334" y="1500188"/>
            <a:ext cx="4184034" cy="4541175"/>
          </a:xfrm>
        </p:spPr>
        <p:txBody>
          <a:bodyPr/>
          <a:lstStyle/>
          <a:p>
            <a:r>
              <a:rPr lang="lt-LT" dirty="0" smtClean="0"/>
              <a:t>Daugiau nei </a:t>
            </a:r>
            <a:r>
              <a:rPr lang="lt-LT" dirty="0"/>
              <a:t>pusė </a:t>
            </a:r>
            <a:r>
              <a:rPr lang="lt-LT" dirty="0" smtClean="0"/>
              <a:t>(65 </a:t>
            </a:r>
            <a:r>
              <a:rPr lang="lt-LT" dirty="0"/>
              <a:t>proc.) apklaustųjų turi </a:t>
            </a:r>
            <a:r>
              <a:rPr lang="lt-LT" dirty="0" smtClean="0"/>
              <a:t>aukšto ir labai aukšto palaikymo </a:t>
            </a:r>
            <a:r>
              <a:rPr lang="lt-LT" dirty="0"/>
              <a:t>santykius su draugais (</a:t>
            </a:r>
            <a:r>
              <a:rPr lang="lt-LT" dirty="0" smtClean="0"/>
              <a:t>2012 </a:t>
            </a:r>
            <a:r>
              <a:rPr lang="lt-LT" dirty="0"/>
              <a:t>m. duomenimis </a:t>
            </a:r>
            <a:r>
              <a:rPr lang="lt-LT" dirty="0" smtClean="0"/>
              <a:t>19 </a:t>
            </a:r>
            <a:r>
              <a:rPr lang="lt-LT" dirty="0"/>
              <a:t>proc.) </a:t>
            </a:r>
            <a:r>
              <a:rPr lang="lt-LT" dirty="0" smtClean="0"/>
              <a:t>(7 </a:t>
            </a:r>
            <a:r>
              <a:rPr lang="lt-LT" dirty="0"/>
              <a:t>pav.);</a:t>
            </a:r>
          </a:p>
          <a:p>
            <a:r>
              <a:rPr lang="lt-LT" dirty="0" smtClean="0"/>
              <a:t>62 </a:t>
            </a:r>
            <a:r>
              <a:rPr lang="lt-LT" dirty="0"/>
              <a:t>proc. jaunuolių turi du ir daugiau artimų draugų; </a:t>
            </a:r>
          </a:p>
          <a:p>
            <a:r>
              <a:rPr lang="lt-LT" dirty="0" smtClean="0"/>
              <a:t>71 </a:t>
            </a:r>
            <a:r>
              <a:rPr lang="lt-LT" dirty="0"/>
              <a:t>proc. jaunuolių </a:t>
            </a:r>
            <a:r>
              <a:rPr lang="en-US" dirty="0"/>
              <a:t>s</a:t>
            </a:r>
            <a:r>
              <a:rPr lang="lt-LT" dirty="0"/>
              <a:t>ulaukia aukšto ir labai aukšto socialinio palaikymo </a:t>
            </a:r>
            <a:r>
              <a:rPr lang="lt-LT" dirty="0" smtClean="0"/>
              <a:t>(2012 </a:t>
            </a:r>
            <a:r>
              <a:rPr lang="lt-LT" dirty="0"/>
              <a:t>m. duomenimis </a:t>
            </a:r>
            <a:r>
              <a:rPr lang="lt-LT" dirty="0" smtClean="0"/>
              <a:t>81 </a:t>
            </a:r>
            <a:r>
              <a:rPr lang="lt-LT" dirty="0"/>
              <a:t>proc.).</a:t>
            </a:r>
          </a:p>
        </p:txBody>
      </p:sp>
      <p:sp>
        <p:nvSpPr>
          <p:cNvPr id="8" name="Rectangle 7"/>
          <p:cNvSpPr/>
          <p:nvPr/>
        </p:nvSpPr>
        <p:spPr>
          <a:xfrm>
            <a:off x="6101926" y="5001491"/>
            <a:ext cx="3735318" cy="246221"/>
          </a:xfrm>
          <a:prstGeom prst="rect">
            <a:avLst/>
          </a:prstGeom>
        </p:spPr>
        <p:txBody>
          <a:bodyPr wrap="none">
            <a:spAutoFit/>
          </a:bodyPr>
          <a:lstStyle/>
          <a:p>
            <a:pPr algn="ctr">
              <a:spcAft>
                <a:spcPts val="0"/>
              </a:spcAft>
            </a:pPr>
            <a:r>
              <a:rPr lang="lt-LT" sz="1000" b="1" dirty="0" smtClean="0">
                <a:solidFill>
                  <a:schemeClr val="accent2">
                    <a:lumMod val="50000"/>
                  </a:schemeClr>
                </a:solidFill>
                <a:ea typeface="Times New Roman" panose="02020603050405020304" pitchFamily="18" charset="0"/>
                <a:cs typeface="Calibri" panose="020F0502020204030204" pitchFamily="34" charset="0"/>
              </a:rPr>
              <a:t>7 </a:t>
            </a:r>
            <a:r>
              <a:rPr lang="lt-LT" sz="1000" b="1" dirty="0">
                <a:solidFill>
                  <a:schemeClr val="accent2">
                    <a:lumMod val="50000"/>
                  </a:schemeClr>
                </a:solidFill>
                <a:ea typeface="Times New Roman" panose="02020603050405020304" pitchFamily="18" charset="0"/>
                <a:cs typeface="Calibri" panose="020F0502020204030204" pitchFamily="34" charset="0"/>
              </a:rPr>
              <a:t>pav. Santykių su draugais kokybės rodiklis (proc., </a:t>
            </a:r>
            <a:r>
              <a:rPr lang="lt-LT" sz="1000" b="1" dirty="0" smtClean="0">
                <a:solidFill>
                  <a:schemeClr val="accent2">
                    <a:lumMod val="50000"/>
                  </a:schemeClr>
                </a:solidFill>
                <a:ea typeface="Times New Roman" panose="02020603050405020304" pitchFamily="18" charset="0"/>
                <a:cs typeface="Calibri" panose="020F0502020204030204" pitchFamily="34" charset="0"/>
              </a:rPr>
              <a:t>N=311)</a:t>
            </a:r>
            <a:endParaRPr lang="lt-LT" sz="1000" dirty="0">
              <a:solidFill>
                <a:schemeClr val="accent2">
                  <a:lumMod val="50000"/>
                </a:schemeClr>
              </a:solidFill>
              <a:effectLst/>
              <a:ea typeface="Calibri" panose="020F0502020204030204" pitchFamily="34" charset="0"/>
              <a:cs typeface="Times New Roman" panose="02020603050405020304" pitchFamily="18" charset="0"/>
            </a:endParaRPr>
          </a:p>
        </p:txBody>
      </p:sp>
      <p:graphicFrame>
        <p:nvGraphicFramePr>
          <p:cNvPr id="7" name="Chart 6">
            <a:extLst>
              <a:ext uri="{FF2B5EF4-FFF2-40B4-BE49-F238E27FC236}">
                <a16:creationId xmlns:a16="http://schemas.microsoft.com/office/drawing/2014/main" id="{00000000-0008-0000-0100-00006C000000}"/>
              </a:ext>
            </a:extLst>
          </p:cNvPr>
          <p:cNvGraphicFramePr/>
          <p:nvPr>
            <p:extLst>
              <p:ext uri="{D42A27DB-BD31-4B8C-83A1-F6EECF244321}">
                <p14:modId xmlns:p14="http://schemas.microsoft.com/office/powerpoint/2010/main" val="3095176015"/>
              </p:ext>
            </p:extLst>
          </p:nvPr>
        </p:nvGraphicFramePr>
        <p:xfrm>
          <a:off x="5448054" y="1930400"/>
          <a:ext cx="4804309" cy="30710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558323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Gyvenimo sąlygos</a:t>
            </a:r>
            <a:endParaRPr lang="en-US" dirty="0"/>
          </a:p>
        </p:txBody>
      </p:sp>
      <p:sp>
        <p:nvSpPr>
          <p:cNvPr id="9" name="Rectangle 8"/>
          <p:cNvSpPr/>
          <p:nvPr/>
        </p:nvSpPr>
        <p:spPr>
          <a:xfrm>
            <a:off x="1003490" y="6042025"/>
            <a:ext cx="3530133" cy="553998"/>
          </a:xfrm>
          <a:prstGeom prst="rect">
            <a:avLst/>
          </a:prstGeom>
        </p:spPr>
        <p:txBody>
          <a:bodyPr wrap="none">
            <a:spAutoFit/>
          </a:bodyPr>
          <a:lstStyle/>
          <a:p>
            <a:pPr algn="ctr">
              <a:spcAft>
                <a:spcPts val="0"/>
              </a:spcAft>
            </a:pPr>
            <a:r>
              <a:rPr lang="lt-LT" sz="1000" b="1" dirty="0" smtClean="0">
                <a:solidFill>
                  <a:schemeClr val="accent2">
                    <a:lumMod val="50000"/>
                  </a:schemeClr>
                </a:solidFill>
                <a:ea typeface="Times New Roman" panose="02020603050405020304" pitchFamily="18" charset="0"/>
                <a:cs typeface="Calibri" panose="020F0502020204030204" pitchFamily="34" charset="0"/>
              </a:rPr>
              <a:t>8 </a:t>
            </a:r>
            <a:r>
              <a:rPr lang="lt-LT" sz="1000" b="1" dirty="0">
                <a:solidFill>
                  <a:schemeClr val="accent2">
                    <a:lumMod val="50000"/>
                  </a:schemeClr>
                </a:solidFill>
                <a:ea typeface="Times New Roman" panose="02020603050405020304" pitchFamily="18" charset="0"/>
                <a:cs typeface="Calibri" panose="020F0502020204030204" pitchFamily="34" charset="0"/>
              </a:rPr>
              <a:t>pav. Tiriamųjų pasiskirstymas pagal susipažinimo </a:t>
            </a:r>
          </a:p>
          <a:p>
            <a:pPr algn="ctr">
              <a:spcAft>
                <a:spcPts val="0"/>
              </a:spcAft>
            </a:pPr>
            <a:r>
              <a:rPr lang="lt-LT" sz="1000" b="1" dirty="0">
                <a:solidFill>
                  <a:schemeClr val="accent2">
                    <a:lumMod val="50000"/>
                  </a:schemeClr>
                </a:solidFill>
                <a:ea typeface="Times New Roman" panose="02020603050405020304" pitchFamily="18" charset="0"/>
                <a:cs typeface="Calibri" panose="020F0502020204030204" pitchFamily="34" charset="0"/>
              </a:rPr>
              <a:t>LR Vyriausybės pirmo būsto programos, skirtos jaunoms</a:t>
            </a:r>
          </a:p>
          <a:p>
            <a:pPr algn="ctr">
              <a:spcAft>
                <a:spcPts val="0"/>
              </a:spcAft>
            </a:pPr>
            <a:r>
              <a:rPr lang="lt-LT" sz="1000" b="1" dirty="0">
                <a:solidFill>
                  <a:schemeClr val="accent2">
                    <a:lumMod val="50000"/>
                  </a:schemeClr>
                </a:solidFill>
                <a:ea typeface="Times New Roman" panose="02020603050405020304" pitchFamily="18" charset="0"/>
                <a:cs typeface="Calibri" panose="020F0502020204030204" pitchFamily="34" charset="0"/>
              </a:rPr>
              <a:t> šeimoms rodiklį (proc., </a:t>
            </a:r>
            <a:r>
              <a:rPr lang="lt-LT" sz="1000" b="1" dirty="0" smtClean="0">
                <a:solidFill>
                  <a:schemeClr val="accent2">
                    <a:lumMod val="50000"/>
                  </a:schemeClr>
                </a:solidFill>
                <a:ea typeface="Times New Roman" panose="02020603050405020304" pitchFamily="18" charset="0"/>
                <a:cs typeface="Calibri" panose="020F0502020204030204" pitchFamily="34" charset="0"/>
              </a:rPr>
              <a:t>N=311)</a:t>
            </a:r>
            <a:endParaRPr lang="lt-LT" sz="1000" dirty="0">
              <a:solidFill>
                <a:schemeClr val="accent2">
                  <a:lumMod val="50000"/>
                </a:schemeClr>
              </a:solidFill>
              <a:effectLst/>
              <a:ea typeface="Calibri" panose="020F0502020204030204" pitchFamily="34" charset="0"/>
              <a:cs typeface="Times New Roman" panose="02020603050405020304" pitchFamily="18" charset="0"/>
            </a:endParaRPr>
          </a:p>
        </p:txBody>
      </p:sp>
      <p:sp>
        <p:nvSpPr>
          <p:cNvPr id="10" name="Rectangle 9"/>
          <p:cNvSpPr/>
          <p:nvPr/>
        </p:nvSpPr>
        <p:spPr>
          <a:xfrm>
            <a:off x="5454462" y="6042025"/>
            <a:ext cx="3453188" cy="553998"/>
          </a:xfrm>
          <a:prstGeom prst="rect">
            <a:avLst/>
          </a:prstGeom>
        </p:spPr>
        <p:txBody>
          <a:bodyPr wrap="none">
            <a:spAutoFit/>
          </a:bodyPr>
          <a:lstStyle/>
          <a:p>
            <a:pPr algn="ctr">
              <a:spcAft>
                <a:spcPts val="0"/>
              </a:spcAft>
            </a:pPr>
            <a:r>
              <a:rPr lang="lt-LT" sz="1000" b="1" dirty="0" smtClean="0">
                <a:solidFill>
                  <a:schemeClr val="accent2">
                    <a:lumMod val="50000"/>
                  </a:schemeClr>
                </a:solidFill>
                <a:ea typeface="Times New Roman" panose="02020603050405020304" pitchFamily="18" charset="0"/>
                <a:cs typeface="Calibri" panose="020F0502020204030204" pitchFamily="34" charset="0"/>
              </a:rPr>
              <a:t>9 </a:t>
            </a:r>
            <a:r>
              <a:rPr lang="lt-LT" sz="1000" b="1" dirty="0">
                <a:solidFill>
                  <a:schemeClr val="accent2">
                    <a:lumMod val="50000"/>
                  </a:schemeClr>
                </a:solidFill>
                <a:ea typeface="Times New Roman" panose="02020603050405020304" pitchFamily="18" charset="0"/>
                <a:cs typeface="Calibri" panose="020F0502020204030204" pitchFamily="34" charset="0"/>
              </a:rPr>
              <a:t>pav. Tiriamųjų pasiskirstymas pagal pasinaudojimo </a:t>
            </a:r>
          </a:p>
          <a:p>
            <a:pPr algn="ctr">
              <a:spcAft>
                <a:spcPts val="0"/>
              </a:spcAft>
            </a:pPr>
            <a:r>
              <a:rPr lang="lt-LT" sz="1000" b="1" dirty="0">
                <a:solidFill>
                  <a:schemeClr val="accent2">
                    <a:lumMod val="50000"/>
                  </a:schemeClr>
                </a:solidFill>
                <a:ea typeface="Times New Roman" panose="02020603050405020304" pitchFamily="18" charset="0"/>
                <a:cs typeface="Calibri" panose="020F0502020204030204" pitchFamily="34" charset="0"/>
              </a:rPr>
              <a:t>LR Vyriausybės pirmo būsto programa, skirta jaunoms </a:t>
            </a:r>
          </a:p>
          <a:p>
            <a:pPr algn="ctr">
              <a:spcAft>
                <a:spcPts val="0"/>
              </a:spcAft>
            </a:pPr>
            <a:r>
              <a:rPr lang="lt-LT" sz="1000" b="1" dirty="0">
                <a:solidFill>
                  <a:schemeClr val="accent2">
                    <a:lumMod val="50000"/>
                  </a:schemeClr>
                </a:solidFill>
                <a:ea typeface="Times New Roman" panose="02020603050405020304" pitchFamily="18" charset="0"/>
                <a:cs typeface="Calibri" panose="020F0502020204030204" pitchFamily="34" charset="0"/>
              </a:rPr>
              <a:t>šeimoms rodiklį(proc., </a:t>
            </a:r>
            <a:r>
              <a:rPr lang="lt-LT" sz="1000" b="1" dirty="0" smtClean="0">
                <a:solidFill>
                  <a:schemeClr val="accent2">
                    <a:lumMod val="50000"/>
                  </a:schemeClr>
                </a:solidFill>
                <a:ea typeface="Times New Roman" panose="02020603050405020304" pitchFamily="18" charset="0"/>
                <a:cs typeface="Calibri" panose="020F0502020204030204" pitchFamily="34" charset="0"/>
              </a:rPr>
              <a:t>N=311)</a:t>
            </a:r>
            <a:endParaRPr lang="lt-LT" sz="1000" dirty="0">
              <a:solidFill>
                <a:schemeClr val="accent2">
                  <a:lumMod val="50000"/>
                </a:schemeClr>
              </a:solidFill>
              <a:effectLst/>
              <a:ea typeface="Calibri" panose="020F0502020204030204" pitchFamily="34" charset="0"/>
              <a:cs typeface="Times New Roman" panose="02020603050405020304" pitchFamily="18" charset="0"/>
            </a:endParaRPr>
          </a:p>
        </p:txBody>
      </p:sp>
      <p:sp>
        <p:nvSpPr>
          <p:cNvPr id="13" name="Rectangle 12"/>
          <p:cNvSpPr/>
          <p:nvPr/>
        </p:nvSpPr>
        <p:spPr>
          <a:xfrm>
            <a:off x="512618" y="1583970"/>
            <a:ext cx="4021005" cy="1200329"/>
          </a:xfrm>
          <a:prstGeom prst="rect">
            <a:avLst/>
          </a:prstGeom>
        </p:spPr>
        <p:txBody>
          <a:bodyPr wrap="square">
            <a:spAutoFit/>
          </a:bodyPr>
          <a:lstStyle/>
          <a:p>
            <a:pPr marL="342900" lvl="0" indent="-342900" defTabSz="457200">
              <a:spcBef>
                <a:spcPts val="1000"/>
              </a:spcBef>
              <a:buClr>
                <a:srgbClr val="5FCBEF"/>
              </a:buClr>
              <a:buSzPct val="80000"/>
              <a:buFont typeface="Wingdings 3" charset="2"/>
              <a:buChar char=""/>
            </a:pPr>
            <a:r>
              <a:rPr lang="lt-LT" dirty="0" smtClean="0">
                <a:solidFill>
                  <a:prstClr val="black">
                    <a:lumMod val="75000"/>
                    <a:lumOff val="25000"/>
                  </a:prstClr>
                </a:solidFill>
              </a:rPr>
              <a:t>36 </a:t>
            </a:r>
            <a:r>
              <a:rPr lang="lt-LT" dirty="0">
                <a:solidFill>
                  <a:prstClr val="black">
                    <a:lumMod val="75000"/>
                    <a:lumOff val="25000"/>
                  </a:prstClr>
                </a:solidFill>
              </a:rPr>
              <a:t>proc. yra susipažinę su LR Vyriausybės pirmo būsto programa, skirta jaunoms šeimoms </a:t>
            </a:r>
            <a:r>
              <a:rPr lang="lt-LT" dirty="0" smtClean="0">
                <a:solidFill>
                  <a:prstClr val="black">
                    <a:lumMod val="75000"/>
                    <a:lumOff val="25000"/>
                  </a:prstClr>
                </a:solidFill>
              </a:rPr>
              <a:t>(8 </a:t>
            </a:r>
            <a:r>
              <a:rPr lang="lt-LT" dirty="0">
                <a:solidFill>
                  <a:prstClr val="black">
                    <a:lumMod val="75000"/>
                    <a:lumOff val="25000"/>
                  </a:prstClr>
                </a:solidFill>
              </a:rPr>
              <a:t>pav.);</a:t>
            </a:r>
          </a:p>
        </p:txBody>
      </p:sp>
      <p:sp>
        <p:nvSpPr>
          <p:cNvPr id="15" name="Rectangle 14"/>
          <p:cNvSpPr/>
          <p:nvPr/>
        </p:nvSpPr>
        <p:spPr>
          <a:xfrm>
            <a:off x="5454462" y="1582687"/>
            <a:ext cx="4146738" cy="1200329"/>
          </a:xfrm>
          <a:prstGeom prst="rect">
            <a:avLst/>
          </a:prstGeom>
        </p:spPr>
        <p:txBody>
          <a:bodyPr wrap="square">
            <a:spAutoFit/>
          </a:bodyPr>
          <a:lstStyle/>
          <a:p>
            <a:pPr marL="342900" lvl="0" indent="-342900" defTabSz="457200">
              <a:spcBef>
                <a:spcPts val="1000"/>
              </a:spcBef>
              <a:buClr>
                <a:srgbClr val="5FCBEF"/>
              </a:buClr>
              <a:buSzPct val="80000"/>
              <a:buFont typeface="Wingdings 3" charset="2"/>
              <a:buChar char=""/>
            </a:pPr>
            <a:r>
              <a:rPr lang="lt-LT" dirty="0" smtClean="0"/>
              <a:t>73 </a:t>
            </a:r>
            <a:r>
              <a:rPr lang="lt-LT" dirty="0"/>
              <a:t>proc., nėra pasinaudoję LR Vyriausybės pirmo būsto programa, skirta jaunoms šeimoms ir neketina ja pasinaudoti </a:t>
            </a:r>
            <a:r>
              <a:rPr lang="lt-LT" dirty="0" smtClean="0">
                <a:solidFill>
                  <a:prstClr val="black">
                    <a:lumMod val="75000"/>
                    <a:lumOff val="25000"/>
                  </a:prstClr>
                </a:solidFill>
              </a:rPr>
              <a:t>(9 </a:t>
            </a:r>
            <a:r>
              <a:rPr lang="lt-LT" dirty="0">
                <a:solidFill>
                  <a:prstClr val="black">
                    <a:lumMod val="75000"/>
                    <a:lumOff val="25000"/>
                  </a:prstClr>
                </a:solidFill>
              </a:rPr>
              <a:t>pav.)</a:t>
            </a:r>
            <a:r>
              <a:rPr lang="lt-LT" dirty="0"/>
              <a:t>.</a:t>
            </a:r>
            <a:endParaRPr lang="lt-LT" dirty="0">
              <a:solidFill>
                <a:prstClr val="black">
                  <a:lumMod val="75000"/>
                  <a:lumOff val="25000"/>
                </a:prstClr>
              </a:solidFill>
            </a:endParaRPr>
          </a:p>
        </p:txBody>
      </p:sp>
      <p:graphicFrame>
        <p:nvGraphicFramePr>
          <p:cNvPr id="14" name="Content Placeholder 13">
            <a:extLst>
              <a:ext uri="{FF2B5EF4-FFF2-40B4-BE49-F238E27FC236}">
                <a16:creationId xmlns:a16="http://schemas.microsoft.com/office/drawing/2014/main" id="{922EBF4B-5563-45DB-A997-6DFCCB42B5A8}"/>
              </a:ext>
            </a:extLst>
          </p:cNvPr>
          <p:cNvGraphicFramePr>
            <a:graphicFrameLocks noGrp="1"/>
          </p:cNvGraphicFramePr>
          <p:nvPr>
            <p:ph sz="half" idx="2"/>
            <p:extLst>
              <p:ext uri="{D42A27DB-BD31-4B8C-83A1-F6EECF244321}">
                <p14:modId xmlns:p14="http://schemas.microsoft.com/office/powerpoint/2010/main" val="2340698864"/>
              </p:ext>
            </p:extLst>
          </p:nvPr>
        </p:nvGraphicFramePr>
        <p:xfrm>
          <a:off x="512618" y="2776666"/>
          <a:ext cx="4184650" cy="330517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6" name="Content Placeholder 15">
            <a:extLst>
              <a:ext uri="{FF2B5EF4-FFF2-40B4-BE49-F238E27FC236}">
                <a16:creationId xmlns:a16="http://schemas.microsoft.com/office/drawing/2014/main" id="{40DEF1B9-9F35-463C-8BB8-DBE7A15ED0A5}"/>
              </a:ext>
            </a:extLst>
          </p:cNvPr>
          <p:cNvGraphicFramePr>
            <a:graphicFrameLocks noGrp="1"/>
          </p:cNvGraphicFramePr>
          <p:nvPr>
            <p:ph sz="quarter" idx="4"/>
            <p:extLst>
              <p:ext uri="{D42A27DB-BD31-4B8C-83A1-F6EECF244321}">
                <p14:modId xmlns:p14="http://schemas.microsoft.com/office/powerpoint/2010/main" val="1384866768"/>
              </p:ext>
            </p:extLst>
          </p:nvPr>
        </p:nvGraphicFramePr>
        <p:xfrm>
          <a:off x="5414963" y="2776666"/>
          <a:ext cx="4186237" cy="33051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196676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Gyvenimo sąlygos</a:t>
            </a:r>
            <a:endParaRPr lang="en-US" dirty="0"/>
          </a:p>
        </p:txBody>
      </p:sp>
      <p:sp>
        <p:nvSpPr>
          <p:cNvPr id="4" name="Content Placeholder 3"/>
          <p:cNvSpPr>
            <a:spLocks noGrp="1"/>
          </p:cNvSpPr>
          <p:nvPr>
            <p:ph sz="half" idx="2"/>
          </p:nvPr>
        </p:nvSpPr>
        <p:spPr>
          <a:xfrm>
            <a:off x="675746" y="1759527"/>
            <a:ext cx="3932594" cy="4281835"/>
          </a:xfrm>
        </p:spPr>
        <p:txBody>
          <a:bodyPr/>
          <a:lstStyle/>
          <a:p>
            <a:r>
              <a:rPr lang="lt-LT" dirty="0" smtClean="0"/>
              <a:t>83 </a:t>
            </a:r>
            <a:r>
              <a:rPr lang="lt-LT" dirty="0"/>
              <a:t>proc. apklaustųjų savo verslo neturi.</a:t>
            </a:r>
          </a:p>
          <a:p>
            <a:r>
              <a:rPr lang="lt-LT" dirty="0"/>
              <a:t>6</a:t>
            </a:r>
            <a:r>
              <a:rPr lang="lt-LT" dirty="0" smtClean="0"/>
              <a:t> </a:t>
            </a:r>
            <a:r>
              <a:rPr lang="lt-LT" dirty="0"/>
              <a:t>proc. </a:t>
            </a:r>
            <a:r>
              <a:rPr lang="en-US" dirty="0"/>
              <a:t>a</a:t>
            </a:r>
            <a:r>
              <a:rPr lang="lt-LT" dirty="0"/>
              <a:t>pklaustųjų turi savo verslą, yra verslo partneriai ar dalyvauja šeimos versle, </a:t>
            </a:r>
            <a:r>
              <a:rPr lang="lt-LT" dirty="0" smtClean="0"/>
              <a:t>8 </a:t>
            </a:r>
            <a:r>
              <a:rPr lang="lt-LT" dirty="0"/>
              <a:t>proc. </a:t>
            </a:r>
            <a:r>
              <a:rPr lang="en-US" dirty="0"/>
              <a:t>p</a:t>
            </a:r>
            <a:r>
              <a:rPr lang="lt-LT" dirty="0" err="1"/>
              <a:t>lanuoja</a:t>
            </a:r>
            <a:r>
              <a:rPr lang="lt-LT" dirty="0"/>
              <a:t> pradėti savo verslą. </a:t>
            </a:r>
          </a:p>
          <a:p>
            <a:r>
              <a:rPr lang="lt-LT" dirty="0" smtClean="0"/>
              <a:t>55 proc</a:t>
            </a:r>
            <a:r>
              <a:rPr lang="lt-LT" dirty="0"/>
              <a:t>. </a:t>
            </a:r>
            <a:r>
              <a:rPr lang="en-US" dirty="0"/>
              <a:t>j</a:t>
            </a:r>
            <a:r>
              <a:rPr lang="lt-LT" dirty="0"/>
              <a:t>aunuolių nėra girdėję apie dalyvavimą jaunimo verslumą skatinančiose veiklose </a:t>
            </a:r>
            <a:r>
              <a:rPr lang="lt-LT" dirty="0" smtClean="0"/>
              <a:t>(10 </a:t>
            </a:r>
            <a:r>
              <a:rPr lang="lt-LT" dirty="0"/>
              <a:t>pav.)</a:t>
            </a:r>
            <a:endParaRPr lang="en-US" dirty="0"/>
          </a:p>
        </p:txBody>
      </p:sp>
      <p:sp>
        <p:nvSpPr>
          <p:cNvPr id="10" name="Rectangle 9"/>
          <p:cNvSpPr/>
          <p:nvPr/>
        </p:nvSpPr>
        <p:spPr>
          <a:xfrm>
            <a:off x="6121294" y="5334000"/>
            <a:ext cx="3819539" cy="400110"/>
          </a:xfrm>
          <a:prstGeom prst="rect">
            <a:avLst/>
          </a:prstGeom>
        </p:spPr>
        <p:txBody>
          <a:bodyPr wrap="square">
            <a:spAutoFit/>
          </a:bodyPr>
          <a:lstStyle/>
          <a:p>
            <a:pPr algn="ctr">
              <a:spcAft>
                <a:spcPts val="0"/>
              </a:spcAft>
            </a:pPr>
            <a:r>
              <a:rPr lang="lt-LT" sz="1000" b="1" dirty="0" smtClean="0">
                <a:solidFill>
                  <a:schemeClr val="accent2">
                    <a:lumMod val="50000"/>
                  </a:schemeClr>
                </a:solidFill>
                <a:ea typeface="Times New Roman" panose="02020603050405020304" pitchFamily="18" charset="0"/>
                <a:cs typeface="Calibri" panose="020F0502020204030204" pitchFamily="34" charset="0"/>
              </a:rPr>
              <a:t>10 </a:t>
            </a:r>
            <a:r>
              <a:rPr lang="lt-LT" sz="1000" b="1" dirty="0">
                <a:solidFill>
                  <a:schemeClr val="accent2">
                    <a:lumMod val="50000"/>
                  </a:schemeClr>
                </a:solidFill>
                <a:ea typeface="Times New Roman" panose="02020603050405020304" pitchFamily="18" charset="0"/>
                <a:cs typeface="Calibri" panose="020F0502020204030204" pitchFamily="34" charset="0"/>
              </a:rPr>
              <a:t>pav. Tiriamųjų pasiskirstymas pagal dalyvavimą jaunimo verslumą skatinančiose veiklose (proc., </a:t>
            </a:r>
            <a:r>
              <a:rPr lang="lt-LT" sz="1000" b="1" dirty="0" smtClean="0">
                <a:solidFill>
                  <a:schemeClr val="accent2">
                    <a:lumMod val="50000"/>
                  </a:schemeClr>
                </a:solidFill>
                <a:ea typeface="Times New Roman" panose="02020603050405020304" pitchFamily="18" charset="0"/>
                <a:cs typeface="Calibri" panose="020F0502020204030204" pitchFamily="34" charset="0"/>
              </a:rPr>
              <a:t>N=311)</a:t>
            </a:r>
            <a:endParaRPr lang="lt-LT" sz="1000" dirty="0">
              <a:solidFill>
                <a:schemeClr val="accent2">
                  <a:lumMod val="50000"/>
                </a:schemeClr>
              </a:solidFill>
              <a:effectLst/>
              <a:ea typeface="Calibri" panose="020F0502020204030204" pitchFamily="34" charset="0"/>
              <a:cs typeface="Times New Roman" panose="02020603050405020304" pitchFamily="18" charset="0"/>
            </a:endParaRPr>
          </a:p>
        </p:txBody>
      </p:sp>
      <p:graphicFrame>
        <p:nvGraphicFramePr>
          <p:cNvPr id="8" name="Content Placeholder 7">
            <a:extLst>
              <a:ext uri="{FF2B5EF4-FFF2-40B4-BE49-F238E27FC236}">
                <a16:creationId xmlns:a16="http://schemas.microsoft.com/office/drawing/2014/main" id="{068BB880-B43C-4988-AC48-2EC5705973DC}"/>
              </a:ext>
            </a:extLst>
          </p:cNvPr>
          <p:cNvGraphicFramePr>
            <a:graphicFrameLocks noGrp="1"/>
          </p:cNvGraphicFramePr>
          <p:nvPr>
            <p:ph sz="quarter" idx="4"/>
            <p:extLst>
              <p:ext uri="{D42A27DB-BD31-4B8C-83A1-F6EECF244321}">
                <p14:modId xmlns:p14="http://schemas.microsoft.com/office/powerpoint/2010/main" val="4020921918"/>
              </p:ext>
            </p:extLst>
          </p:nvPr>
        </p:nvGraphicFramePr>
        <p:xfrm>
          <a:off x="5615801" y="1503796"/>
          <a:ext cx="4830526" cy="38302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411304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Dalyvavimas</a:t>
            </a:r>
            <a:endParaRPr lang="en-US" dirty="0"/>
          </a:p>
        </p:txBody>
      </p:sp>
      <p:sp>
        <p:nvSpPr>
          <p:cNvPr id="4" name="Content Placeholder 3"/>
          <p:cNvSpPr>
            <a:spLocks noGrp="1"/>
          </p:cNvSpPr>
          <p:nvPr>
            <p:ph sz="half" idx="2"/>
          </p:nvPr>
        </p:nvSpPr>
        <p:spPr>
          <a:xfrm>
            <a:off x="677334" y="1601173"/>
            <a:ext cx="4185623" cy="4007913"/>
          </a:xfrm>
        </p:spPr>
        <p:txBody>
          <a:bodyPr>
            <a:normAutofit fontScale="85000" lnSpcReduction="20000"/>
          </a:bodyPr>
          <a:lstStyle/>
          <a:p>
            <a:r>
              <a:rPr lang="lt-LT" dirty="0"/>
              <a:t>Apklaustųjų politinio-pilietinio aktyvumo lygis žemas </a:t>
            </a:r>
            <a:r>
              <a:rPr lang="lt-LT" dirty="0" smtClean="0"/>
              <a:t>(50 </a:t>
            </a:r>
            <a:r>
              <a:rPr lang="lt-LT" dirty="0"/>
              <a:t>proc</a:t>
            </a:r>
            <a:r>
              <a:rPr lang="lt-LT" dirty="0" smtClean="0"/>
              <a:t>.) arba vidutinis (42 </a:t>
            </a:r>
            <a:r>
              <a:rPr lang="lt-LT" dirty="0"/>
              <a:t>proc.) (</a:t>
            </a:r>
            <a:r>
              <a:rPr lang="lt-LT" dirty="0" smtClean="0"/>
              <a:t>2012 </a:t>
            </a:r>
            <a:r>
              <a:rPr lang="lt-LT" dirty="0"/>
              <a:t>m. duomenimis </a:t>
            </a:r>
            <a:r>
              <a:rPr lang="lt-LT" dirty="0" smtClean="0"/>
              <a:t>63 </a:t>
            </a:r>
            <a:r>
              <a:rPr lang="lt-LT" dirty="0"/>
              <a:t>proc</a:t>
            </a:r>
            <a:r>
              <a:rPr lang="lt-LT" dirty="0" smtClean="0"/>
              <a:t>. ir 28 proc.);</a:t>
            </a:r>
            <a:endParaRPr lang="lt-LT" dirty="0"/>
          </a:p>
          <a:p>
            <a:r>
              <a:rPr lang="lt-LT" dirty="0"/>
              <a:t>Aplinkos politini</a:t>
            </a:r>
            <a:r>
              <a:rPr lang="en-US" dirty="0"/>
              <a:t>o</a:t>
            </a:r>
            <a:r>
              <a:rPr lang="lt-LT" dirty="0"/>
              <a:t>-pilietinio aktyvumo lygis vidutiniškas </a:t>
            </a:r>
            <a:r>
              <a:rPr lang="lt-LT" dirty="0" smtClean="0"/>
              <a:t>(81 </a:t>
            </a:r>
            <a:r>
              <a:rPr lang="lt-LT" dirty="0"/>
              <a:t>proc.), tačiau nei vienas procentas apklaustųjų nenurodė, kad jų aplinka pasižymi aukštu politinio-pilietinio aktyvumo lygiu (</a:t>
            </a:r>
            <a:r>
              <a:rPr lang="lt-LT" dirty="0" smtClean="0"/>
              <a:t>201</a:t>
            </a:r>
            <a:r>
              <a:rPr lang="en-US" dirty="0" smtClean="0"/>
              <a:t>2</a:t>
            </a:r>
            <a:r>
              <a:rPr lang="lt-LT" dirty="0" smtClean="0"/>
              <a:t> </a:t>
            </a:r>
            <a:r>
              <a:rPr lang="lt-LT" dirty="0"/>
              <a:t>m. duomenimis </a:t>
            </a:r>
            <a:r>
              <a:rPr lang="lt-LT" dirty="0" smtClean="0"/>
              <a:t>22 </a:t>
            </a:r>
            <a:r>
              <a:rPr lang="lt-LT" dirty="0"/>
              <a:t>proc.);</a:t>
            </a:r>
          </a:p>
          <a:p>
            <a:r>
              <a:rPr lang="lt-LT" dirty="0"/>
              <a:t>Tik </a:t>
            </a:r>
            <a:r>
              <a:rPr lang="lt-LT" dirty="0" smtClean="0"/>
              <a:t>3 </a:t>
            </a:r>
            <a:r>
              <a:rPr lang="lt-LT" dirty="0"/>
              <a:t>proc. visų respondentų nurodė esantys NVO nariais. </a:t>
            </a:r>
            <a:endParaRPr lang="lt-LT" dirty="0" smtClean="0"/>
          </a:p>
          <a:p>
            <a:r>
              <a:rPr lang="lt-LT" dirty="0" smtClean="0"/>
              <a:t>85 proc. </a:t>
            </a:r>
            <a:r>
              <a:rPr lang="en-US" dirty="0" smtClean="0"/>
              <a:t>a</a:t>
            </a:r>
            <a:r>
              <a:rPr lang="lt-LT" dirty="0" smtClean="0"/>
              <a:t>klaustųjų </a:t>
            </a:r>
            <a:r>
              <a:rPr lang="lt-LT" dirty="0" smtClean="0"/>
              <a:t>nėra girdėję ir naudojęsi jaunimo informavimo ir konsultavimo portalu zinauviska.lt</a:t>
            </a:r>
            <a:endParaRPr lang="lt-LT" dirty="0"/>
          </a:p>
          <a:p>
            <a:r>
              <a:rPr lang="lt-LT" dirty="0" smtClean="0"/>
              <a:t>63 </a:t>
            </a:r>
            <a:r>
              <a:rPr lang="lt-LT" dirty="0"/>
              <a:t>proc. </a:t>
            </a:r>
            <a:r>
              <a:rPr lang="en-US" dirty="0"/>
              <a:t>j</a:t>
            </a:r>
            <a:r>
              <a:rPr lang="lt-LT" dirty="0"/>
              <a:t>aunuolių savanoriškoje veikloje nedalyvauja ( 9</a:t>
            </a:r>
            <a:r>
              <a:rPr lang="lt-LT" dirty="0" smtClean="0"/>
              <a:t> </a:t>
            </a:r>
            <a:r>
              <a:rPr lang="lt-LT" dirty="0"/>
              <a:t>pav.)</a:t>
            </a:r>
            <a:endParaRPr lang="en-US" dirty="0"/>
          </a:p>
        </p:txBody>
      </p:sp>
      <p:sp>
        <p:nvSpPr>
          <p:cNvPr id="8" name="Rectangle 7"/>
          <p:cNvSpPr/>
          <p:nvPr/>
        </p:nvSpPr>
        <p:spPr>
          <a:xfrm>
            <a:off x="4609621" y="5362865"/>
            <a:ext cx="6082857" cy="246221"/>
          </a:xfrm>
          <a:prstGeom prst="rect">
            <a:avLst/>
          </a:prstGeom>
        </p:spPr>
        <p:txBody>
          <a:bodyPr wrap="square">
            <a:spAutoFit/>
          </a:bodyPr>
          <a:lstStyle/>
          <a:p>
            <a:pPr algn="ctr">
              <a:spcAft>
                <a:spcPts val="0"/>
              </a:spcAft>
            </a:pPr>
            <a:r>
              <a:rPr lang="lt-LT" sz="1000" b="1" dirty="0">
                <a:solidFill>
                  <a:schemeClr val="accent2">
                    <a:lumMod val="50000"/>
                  </a:schemeClr>
                </a:solidFill>
                <a:ea typeface="Calibri" panose="020F0502020204030204" pitchFamily="34" charset="0"/>
                <a:cs typeface="Times New Roman" panose="02020603050405020304" pitchFamily="18" charset="0"/>
              </a:rPr>
              <a:t>9</a:t>
            </a:r>
            <a:r>
              <a:rPr lang="lt-LT" sz="1000" b="1" dirty="0" smtClean="0">
                <a:solidFill>
                  <a:schemeClr val="accent2">
                    <a:lumMod val="50000"/>
                  </a:schemeClr>
                </a:solidFill>
                <a:ea typeface="Calibri" panose="020F0502020204030204" pitchFamily="34" charset="0"/>
                <a:cs typeface="Times New Roman" panose="02020603050405020304" pitchFamily="18" charset="0"/>
              </a:rPr>
              <a:t> </a:t>
            </a:r>
            <a:r>
              <a:rPr lang="lt-LT" sz="1000" b="1" dirty="0">
                <a:solidFill>
                  <a:schemeClr val="accent2">
                    <a:lumMod val="50000"/>
                  </a:schemeClr>
                </a:solidFill>
                <a:ea typeface="Calibri" panose="020F0502020204030204" pitchFamily="34" charset="0"/>
                <a:cs typeface="Times New Roman" panose="02020603050405020304" pitchFamily="18" charset="0"/>
              </a:rPr>
              <a:t>pav. Tiriamųjų pasiskirstymas pagal dalyvavimo savanoriškoje veikloje rodiklį (proc., </a:t>
            </a:r>
            <a:r>
              <a:rPr lang="lt-LT" sz="1000" b="1" dirty="0" smtClean="0">
                <a:solidFill>
                  <a:schemeClr val="accent2">
                    <a:lumMod val="50000"/>
                  </a:schemeClr>
                </a:solidFill>
                <a:ea typeface="Calibri" panose="020F0502020204030204" pitchFamily="34" charset="0"/>
                <a:cs typeface="Times New Roman" panose="02020603050405020304" pitchFamily="18" charset="0"/>
              </a:rPr>
              <a:t>N=311)</a:t>
            </a:r>
            <a:endParaRPr lang="lt-LT" sz="1000" dirty="0">
              <a:solidFill>
                <a:schemeClr val="accent2">
                  <a:lumMod val="50000"/>
                </a:schemeClr>
              </a:solidFill>
              <a:effectLst/>
              <a:ea typeface="Calibri" panose="020F0502020204030204" pitchFamily="34" charset="0"/>
              <a:cs typeface="Times New Roman" panose="02020603050405020304" pitchFamily="18" charset="0"/>
            </a:endParaRPr>
          </a:p>
        </p:txBody>
      </p:sp>
      <p:graphicFrame>
        <p:nvGraphicFramePr>
          <p:cNvPr id="10" name="Content Placeholder 9">
            <a:extLst>
              <a:ext uri="{FF2B5EF4-FFF2-40B4-BE49-F238E27FC236}">
                <a16:creationId xmlns:a16="http://schemas.microsoft.com/office/drawing/2014/main" id="{00000000-0008-0000-0100-000045000000}"/>
              </a:ext>
            </a:extLst>
          </p:cNvPr>
          <p:cNvGraphicFramePr>
            <a:graphicFrameLocks noGrp="1"/>
          </p:cNvGraphicFramePr>
          <p:nvPr>
            <p:ph sz="quarter" idx="4"/>
            <p:extLst>
              <p:ext uri="{D42A27DB-BD31-4B8C-83A1-F6EECF244321}">
                <p14:modId xmlns:p14="http://schemas.microsoft.com/office/powerpoint/2010/main" val="2609370552"/>
              </p:ext>
            </p:extLst>
          </p:nvPr>
        </p:nvGraphicFramePr>
        <p:xfrm>
          <a:off x="5068817" y="1463784"/>
          <a:ext cx="5164464" cy="389908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145404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t-LT" dirty="0"/>
              <a:t>Įpročiai</a:t>
            </a:r>
            <a:r>
              <a:rPr lang="en-US" dirty="0"/>
              <a:t/>
            </a:r>
            <a:br>
              <a:rPr lang="en-US" dirty="0"/>
            </a:br>
            <a:r>
              <a:rPr lang="lt-LT" sz="1000" dirty="0"/>
              <a:t/>
            </a:r>
            <a:br>
              <a:rPr lang="lt-LT" sz="1000" dirty="0"/>
            </a:br>
            <a:r>
              <a:rPr lang="lt-LT" sz="2000" dirty="0" smtClean="0">
                <a:solidFill>
                  <a:schemeClr val="accent2">
                    <a:lumMod val="50000"/>
                  </a:schemeClr>
                </a:solidFill>
              </a:rPr>
              <a:t>Alkoholio </a:t>
            </a:r>
            <a:r>
              <a:rPr lang="lt-LT" sz="2000" dirty="0">
                <a:solidFill>
                  <a:schemeClr val="accent2">
                    <a:lumMod val="50000"/>
                  </a:schemeClr>
                </a:solidFill>
              </a:rPr>
              <a:t>vartojimas yra dažniausiai pasitaikantis žalingas įprotis jaunuolių tarpe</a:t>
            </a:r>
            <a:r>
              <a:rPr lang="en-US" sz="2000" dirty="0">
                <a:solidFill>
                  <a:schemeClr val="accent2">
                    <a:lumMod val="50000"/>
                  </a:schemeClr>
                </a:solidFill>
              </a:rPr>
              <a:t>.</a:t>
            </a:r>
            <a:r>
              <a:rPr lang="lt-LT" sz="2000" dirty="0">
                <a:solidFill>
                  <a:schemeClr val="accent2">
                    <a:lumMod val="50000"/>
                  </a:schemeClr>
                </a:solidFill>
              </a:rPr>
              <a:t/>
            </a:r>
            <a:br>
              <a:rPr lang="lt-LT" sz="2000" dirty="0">
                <a:solidFill>
                  <a:schemeClr val="accent2">
                    <a:lumMod val="50000"/>
                  </a:schemeClr>
                </a:solidFill>
              </a:rPr>
            </a:br>
            <a:endParaRPr lang="lt-LT" sz="2000" dirty="0">
              <a:solidFill>
                <a:schemeClr val="accent2">
                  <a:lumMod val="50000"/>
                </a:schemeClr>
              </a:solidFill>
            </a:endParaRPr>
          </a:p>
        </p:txBody>
      </p:sp>
      <p:graphicFrame>
        <p:nvGraphicFramePr>
          <p:cNvPr id="8" name="Content Placeholder 6">
            <a:extLst>
              <a:ext uri="{FF2B5EF4-FFF2-40B4-BE49-F238E27FC236}">
                <a16:creationId xmlns:a16="http://schemas.microsoft.com/office/drawing/2014/main" id="{00000000-0008-0000-0100-000079000000}"/>
              </a:ext>
            </a:extLst>
          </p:cNvPr>
          <p:cNvGraphicFramePr>
            <a:graphicFrameLocks noGrp="1"/>
          </p:cNvGraphicFramePr>
          <p:nvPr>
            <p:ph sz="quarter" idx="4"/>
            <p:extLst>
              <p:ext uri="{D42A27DB-BD31-4B8C-83A1-F6EECF244321}">
                <p14:modId xmlns:p14="http://schemas.microsoft.com/office/powerpoint/2010/main" val="4017620437"/>
              </p:ext>
            </p:extLst>
          </p:nvPr>
        </p:nvGraphicFramePr>
        <p:xfrm>
          <a:off x="5906803" y="2845661"/>
          <a:ext cx="5291532" cy="3305175"/>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9"/>
          <p:cNvSpPr/>
          <p:nvPr/>
        </p:nvSpPr>
        <p:spPr>
          <a:xfrm>
            <a:off x="4614648" y="5196446"/>
            <a:ext cx="6096000" cy="246221"/>
          </a:xfrm>
          <a:prstGeom prst="rect">
            <a:avLst/>
          </a:prstGeom>
        </p:spPr>
        <p:txBody>
          <a:bodyPr>
            <a:spAutoFit/>
          </a:bodyPr>
          <a:lstStyle/>
          <a:p>
            <a:pPr algn="ctr">
              <a:spcAft>
                <a:spcPts val="0"/>
              </a:spcAft>
            </a:pPr>
            <a:r>
              <a:rPr lang="lt-LT" sz="1000" b="1" dirty="0" smtClean="0">
                <a:solidFill>
                  <a:schemeClr val="accent2">
                    <a:lumMod val="50000"/>
                  </a:schemeClr>
                </a:solidFill>
                <a:ea typeface="Calibri" panose="020F0502020204030204" pitchFamily="34" charset="0"/>
                <a:cs typeface="Calibri" panose="020F0502020204030204" pitchFamily="34" charset="0"/>
              </a:rPr>
              <a:t>10 </a:t>
            </a:r>
            <a:r>
              <a:rPr lang="lt-LT" sz="1000" b="1" dirty="0">
                <a:solidFill>
                  <a:schemeClr val="accent2">
                    <a:lumMod val="50000"/>
                  </a:schemeClr>
                </a:solidFill>
                <a:ea typeface="Calibri" panose="020F0502020204030204" pitchFamily="34" charset="0"/>
                <a:cs typeface="Calibri" panose="020F0502020204030204" pitchFamily="34" charset="0"/>
              </a:rPr>
              <a:t>pav. Tiriamųjų pasiskirstymas pagal alkoholio vartojimo rodiklį (proc., </a:t>
            </a:r>
            <a:r>
              <a:rPr lang="lt-LT" sz="1000" b="1" dirty="0" smtClean="0">
                <a:solidFill>
                  <a:schemeClr val="accent2">
                    <a:lumMod val="50000"/>
                  </a:schemeClr>
                </a:solidFill>
                <a:ea typeface="Calibri" panose="020F0502020204030204" pitchFamily="34" charset="0"/>
                <a:cs typeface="Calibri" panose="020F0502020204030204" pitchFamily="34" charset="0"/>
              </a:rPr>
              <a:t>N=311)</a:t>
            </a:r>
            <a:endParaRPr lang="lt-LT" sz="1000" dirty="0">
              <a:solidFill>
                <a:schemeClr val="accent2">
                  <a:lumMod val="50000"/>
                </a:schemeClr>
              </a:solidFill>
              <a:ea typeface="Calibri" panose="020F0502020204030204" pitchFamily="34" charset="0"/>
              <a:cs typeface="Times New Roman" panose="02020603050405020304" pitchFamily="18" charset="0"/>
            </a:endParaRPr>
          </a:p>
        </p:txBody>
      </p:sp>
      <p:sp>
        <p:nvSpPr>
          <p:cNvPr id="5" name="Content Placeholder 4"/>
          <p:cNvSpPr>
            <a:spLocks noGrp="1"/>
          </p:cNvSpPr>
          <p:nvPr>
            <p:ph sz="half" idx="2"/>
          </p:nvPr>
        </p:nvSpPr>
        <p:spPr>
          <a:xfrm>
            <a:off x="518366" y="1750291"/>
            <a:ext cx="4235912" cy="4429116"/>
          </a:xfrm>
        </p:spPr>
        <p:txBody>
          <a:bodyPr>
            <a:normAutofit/>
          </a:bodyPr>
          <a:lstStyle/>
          <a:p>
            <a:r>
              <a:rPr lang="lt-LT" dirty="0" smtClean="0"/>
              <a:t>51 </a:t>
            </a:r>
            <a:r>
              <a:rPr lang="lt-LT" dirty="0"/>
              <a:t>proc. apklaustųjų per pastaruosius 6 mėnesius yra bent kartą arba kelis ir daugiau kartų vartoję alkoholį </a:t>
            </a:r>
            <a:r>
              <a:rPr lang="en-US" dirty="0"/>
              <a:t>(</a:t>
            </a:r>
            <a:r>
              <a:rPr lang="lt-LT" dirty="0" smtClean="0"/>
              <a:t>10 </a:t>
            </a:r>
            <a:r>
              <a:rPr lang="lt-LT" dirty="0"/>
              <a:t>pav.) (</a:t>
            </a:r>
            <a:r>
              <a:rPr lang="lt-LT" dirty="0" smtClean="0"/>
              <a:t>2012 </a:t>
            </a:r>
            <a:r>
              <a:rPr lang="lt-LT" dirty="0"/>
              <a:t>m. duomenimis – </a:t>
            </a:r>
            <a:r>
              <a:rPr lang="lt-LT" dirty="0" smtClean="0"/>
              <a:t>74 </a:t>
            </a:r>
            <a:r>
              <a:rPr lang="lt-LT" dirty="0"/>
              <a:t>proc</a:t>
            </a:r>
            <a:r>
              <a:rPr lang="lt-LT" dirty="0" smtClean="0"/>
              <a:t>.); </a:t>
            </a:r>
          </a:p>
          <a:p>
            <a:r>
              <a:rPr lang="lt-LT" dirty="0" smtClean="0"/>
              <a:t>Nė </a:t>
            </a:r>
            <a:r>
              <a:rPr lang="lt-LT" dirty="0"/>
              <a:t>karto per šį laikotarpį nevartojo </a:t>
            </a:r>
            <a:r>
              <a:rPr lang="lt-LT" dirty="0" smtClean="0"/>
              <a:t>26 </a:t>
            </a:r>
            <a:r>
              <a:rPr lang="lt-LT" dirty="0"/>
              <a:t>proc. (</a:t>
            </a:r>
            <a:r>
              <a:rPr lang="lt-LT" dirty="0" smtClean="0"/>
              <a:t>2012 </a:t>
            </a:r>
            <a:r>
              <a:rPr lang="lt-LT" dirty="0"/>
              <a:t>m. – </a:t>
            </a:r>
            <a:r>
              <a:rPr lang="lt-LT" dirty="0" smtClean="0"/>
              <a:t>22 </a:t>
            </a:r>
            <a:r>
              <a:rPr lang="lt-LT" dirty="0"/>
              <a:t>proc.), visiškai nevartoja - </a:t>
            </a:r>
            <a:r>
              <a:rPr lang="lt-LT" dirty="0" smtClean="0"/>
              <a:t>23 </a:t>
            </a:r>
            <a:r>
              <a:rPr lang="lt-LT" dirty="0"/>
              <a:t>proc. (</a:t>
            </a:r>
            <a:r>
              <a:rPr lang="lt-LT" dirty="0" smtClean="0"/>
              <a:t>201</a:t>
            </a:r>
            <a:r>
              <a:rPr lang="en-US" dirty="0" smtClean="0"/>
              <a:t>2</a:t>
            </a:r>
            <a:r>
              <a:rPr lang="lt-LT" dirty="0" smtClean="0"/>
              <a:t> </a:t>
            </a:r>
            <a:r>
              <a:rPr lang="lt-LT" dirty="0"/>
              <a:t>m. </a:t>
            </a:r>
            <a:r>
              <a:rPr lang="en-US" dirty="0"/>
              <a:t>4</a:t>
            </a:r>
            <a:r>
              <a:rPr lang="lt-LT" dirty="0" smtClean="0"/>
              <a:t> </a:t>
            </a:r>
            <a:r>
              <a:rPr lang="lt-LT" dirty="0"/>
              <a:t>proc</a:t>
            </a:r>
            <a:r>
              <a:rPr lang="lt-LT" dirty="0" smtClean="0"/>
              <a:t>.);</a:t>
            </a:r>
          </a:p>
          <a:p>
            <a:r>
              <a:rPr lang="lt-LT" dirty="0" smtClean="0"/>
              <a:t>36 proc. apklaustųjų patenka į rizikos grupę, o 8 procentai jau turi priklausomybę nuo alkoholio arba didelį pavojų jai atsirasti (2012 m. duomenimis – 13 proc. </a:t>
            </a:r>
            <a:r>
              <a:rPr lang="lt-LT" dirty="0"/>
              <a:t>i</a:t>
            </a:r>
            <a:r>
              <a:rPr lang="lt-LT" dirty="0" smtClean="0"/>
              <a:t>r 9 proc.). </a:t>
            </a:r>
            <a:endParaRPr lang="lt-LT" dirty="0"/>
          </a:p>
        </p:txBody>
      </p:sp>
      <p:graphicFrame>
        <p:nvGraphicFramePr>
          <p:cNvPr id="7" name="Chart 6">
            <a:extLst>
              <a:ext uri="{FF2B5EF4-FFF2-40B4-BE49-F238E27FC236}">
                <a16:creationId xmlns:a16="http://schemas.microsoft.com/office/drawing/2014/main" id="{00000000-0008-0000-0100-00004A000000}"/>
              </a:ext>
            </a:extLst>
          </p:cNvPr>
          <p:cNvGraphicFramePr/>
          <p:nvPr>
            <p:extLst>
              <p:ext uri="{D42A27DB-BD31-4B8C-83A1-F6EECF244321}">
                <p14:modId xmlns:p14="http://schemas.microsoft.com/office/powerpoint/2010/main" val="3435059814"/>
              </p:ext>
            </p:extLst>
          </p:nvPr>
        </p:nvGraphicFramePr>
        <p:xfrm>
          <a:off x="5211478" y="2189018"/>
          <a:ext cx="4902340" cy="299503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63217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Įpročiai</a:t>
            </a:r>
          </a:p>
        </p:txBody>
      </p:sp>
      <p:sp>
        <p:nvSpPr>
          <p:cNvPr id="4" name="Content Placeholder 3"/>
          <p:cNvSpPr>
            <a:spLocks noGrp="1"/>
          </p:cNvSpPr>
          <p:nvPr>
            <p:ph sz="half" idx="2"/>
          </p:nvPr>
        </p:nvSpPr>
        <p:spPr>
          <a:xfrm>
            <a:off x="584672" y="2377064"/>
            <a:ext cx="4185623" cy="3304117"/>
          </a:xfrm>
        </p:spPr>
        <p:txBody>
          <a:bodyPr/>
          <a:lstStyle/>
          <a:p>
            <a:r>
              <a:rPr lang="lt-LT" dirty="0"/>
              <a:t>9</a:t>
            </a:r>
            <a:r>
              <a:rPr lang="lt-LT" dirty="0" smtClean="0"/>
              <a:t> </a:t>
            </a:r>
            <a:r>
              <a:rPr lang="lt-LT" dirty="0"/>
              <a:t>proc. tyrimo dalyvių teigė, kad yra bandę narkotikus kartą ar kelis, arba vartoja pastoviai (</a:t>
            </a:r>
            <a:r>
              <a:rPr lang="lt-LT" dirty="0" smtClean="0"/>
              <a:t>2012 </a:t>
            </a:r>
            <a:r>
              <a:rPr lang="lt-LT" dirty="0"/>
              <a:t>m. duomenimis – </a:t>
            </a:r>
            <a:r>
              <a:rPr lang="lt-LT" dirty="0" smtClean="0"/>
              <a:t>8 proc</a:t>
            </a:r>
            <a:r>
              <a:rPr lang="lt-LT" dirty="0"/>
              <a:t>.);</a:t>
            </a:r>
          </a:p>
          <a:p>
            <a:r>
              <a:rPr lang="lt-LT" dirty="0" smtClean="0"/>
              <a:t>85 </a:t>
            </a:r>
            <a:r>
              <a:rPr lang="lt-LT" dirty="0"/>
              <a:t>proc. jaunuolių nebandė ir nenorėtų (</a:t>
            </a:r>
            <a:r>
              <a:rPr lang="lt-LT" dirty="0" smtClean="0"/>
              <a:t>2012 </a:t>
            </a:r>
            <a:r>
              <a:rPr lang="lt-LT" dirty="0"/>
              <a:t>m. – </a:t>
            </a:r>
            <a:r>
              <a:rPr lang="lt-LT" dirty="0" smtClean="0"/>
              <a:t>83 </a:t>
            </a:r>
            <a:r>
              <a:rPr lang="lt-LT" dirty="0"/>
              <a:t>proc.).</a:t>
            </a:r>
          </a:p>
          <a:p>
            <a:endParaRPr lang="lt-LT" dirty="0"/>
          </a:p>
        </p:txBody>
      </p:sp>
      <p:sp>
        <p:nvSpPr>
          <p:cNvPr id="9" name="Rectangle 8"/>
          <p:cNvSpPr/>
          <p:nvPr/>
        </p:nvSpPr>
        <p:spPr>
          <a:xfrm>
            <a:off x="5974413" y="5781482"/>
            <a:ext cx="3488455" cy="246221"/>
          </a:xfrm>
          <a:prstGeom prst="rect">
            <a:avLst/>
          </a:prstGeom>
        </p:spPr>
        <p:txBody>
          <a:bodyPr wrap="none">
            <a:spAutoFit/>
          </a:bodyPr>
          <a:lstStyle/>
          <a:p>
            <a:r>
              <a:rPr lang="lt-LT" sz="1000" b="1" dirty="0" smtClean="0">
                <a:solidFill>
                  <a:schemeClr val="accent2">
                    <a:lumMod val="50000"/>
                  </a:schemeClr>
                </a:solidFill>
                <a:ea typeface="Calibri" panose="020F0502020204030204" pitchFamily="34" charset="0"/>
              </a:rPr>
              <a:t>11 </a:t>
            </a:r>
            <a:r>
              <a:rPr lang="lt-LT" sz="1000" b="1" dirty="0">
                <a:solidFill>
                  <a:schemeClr val="accent2">
                    <a:lumMod val="50000"/>
                  </a:schemeClr>
                </a:solidFill>
                <a:ea typeface="Calibri" panose="020F0502020204030204" pitchFamily="34" charset="0"/>
              </a:rPr>
              <a:t>pav. Santykis su narkotikų vartojimu (proc., </a:t>
            </a:r>
            <a:r>
              <a:rPr lang="lt-LT" sz="1000" b="1" dirty="0" smtClean="0">
                <a:solidFill>
                  <a:schemeClr val="accent2">
                    <a:lumMod val="50000"/>
                  </a:schemeClr>
                </a:solidFill>
                <a:ea typeface="Calibri" panose="020F0502020204030204" pitchFamily="34" charset="0"/>
              </a:rPr>
              <a:t>N=311)</a:t>
            </a:r>
            <a:endParaRPr lang="lt-LT" sz="1000" dirty="0">
              <a:solidFill>
                <a:schemeClr val="accent2">
                  <a:lumMod val="50000"/>
                </a:schemeClr>
              </a:solidFill>
            </a:endParaRPr>
          </a:p>
        </p:txBody>
      </p:sp>
      <p:sp>
        <p:nvSpPr>
          <p:cNvPr id="10" name="Text Placeholder 2"/>
          <p:cNvSpPr>
            <a:spLocks noGrp="1"/>
          </p:cNvSpPr>
          <p:nvPr>
            <p:ph type="body" idx="1"/>
          </p:nvPr>
        </p:nvSpPr>
        <p:spPr>
          <a:xfrm>
            <a:off x="677334" y="1702969"/>
            <a:ext cx="4185623" cy="576262"/>
          </a:xfrm>
        </p:spPr>
        <p:txBody>
          <a:bodyPr/>
          <a:lstStyle/>
          <a:p>
            <a:r>
              <a:rPr lang="lt-LT" dirty="0"/>
              <a:t>Narkotinių medžiagų vartojimas (</a:t>
            </a:r>
            <a:r>
              <a:rPr lang="lt-LT" dirty="0" smtClean="0"/>
              <a:t>11 </a:t>
            </a:r>
            <a:r>
              <a:rPr lang="lt-LT" dirty="0"/>
              <a:t>pav.):</a:t>
            </a:r>
          </a:p>
        </p:txBody>
      </p:sp>
      <p:graphicFrame>
        <p:nvGraphicFramePr>
          <p:cNvPr id="12" name="Content Placeholder 11">
            <a:extLst>
              <a:ext uri="{FF2B5EF4-FFF2-40B4-BE49-F238E27FC236}">
                <a16:creationId xmlns:a16="http://schemas.microsoft.com/office/drawing/2014/main" id="{00000000-0008-0000-0100-00007A000000}"/>
              </a:ext>
            </a:extLst>
          </p:cNvPr>
          <p:cNvGraphicFramePr>
            <a:graphicFrameLocks noGrp="1"/>
          </p:cNvGraphicFramePr>
          <p:nvPr>
            <p:ph sz="quarter" idx="4"/>
            <p:extLst>
              <p:ext uri="{D42A27DB-BD31-4B8C-83A1-F6EECF244321}">
                <p14:modId xmlns:p14="http://schemas.microsoft.com/office/powerpoint/2010/main" val="1434054045"/>
              </p:ext>
            </p:extLst>
          </p:nvPr>
        </p:nvGraphicFramePr>
        <p:xfrm>
          <a:off x="5084619" y="1191490"/>
          <a:ext cx="4862944" cy="44896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430133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Įpročiai</a:t>
            </a:r>
          </a:p>
        </p:txBody>
      </p:sp>
      <p:sp>
        <p:nvSpPr>
          <p:cNvPr id="3" name="Text Placeholder 2"/>
          <p:cNvSpPr>
            <a:spLocks noGrp="1"/>
          </p:cNvSpPr>
          <p:nvPr>
            <p:ph type="body" idx="1"/>
          </p:nvPr>
        </p:nvSpPr>
        <p:spPr>
          <a:xfrm>
            <a:off x="675744" y="1642269"/>
            <a:ext cx="4185623" cy="576262"/>
          </a:xfrm>
        </p:spPr>
        <p:txBody>
          <a:bodyPr/>
          <a:lstStyle/>
          <a:p>
            <a:r>
              <a:rPr lang="lt-LT" dirty="0"/>
              <a:t>Rūkymas (</a:t>
            </a:r>
            <a:r>
              <a:rPr lang="lt-LT" dirty="0" smtClean="0"/>
              <a:t>12 </a:t>
            </a:r>
            <a:r>
              <a:rPr lang="lt-LT" dirty="0"/>
              <a:t>pav.):</a:t>
            </a:r>
          </a:p>
        </p:txBody>
      </p:sp>
      <p:sp>
        <p:nvSpPr>
          <p:cNvPr id="4" name="Content Placeholder 3"/>
          <p:cNvSpPr>
            <a:spLocks noGrp="1"/>
          </p:cNvSpPr>
          <p:nvPr>
            <p:ph sz="half" idx="2"/>
          </p:nvPr>
        </p:nvSpPr>
        <p:spPr>
          <a:xfrm>
            <a:off x="675743" y="2449114"/>
            <a:ext cx="4185623" cy="3304117"/>
          </a:xfrm>
        </p:spPr>
        <p:txBody>
          <a:bodyPr/>
          <a:lstStyle/>
          <a:p>
            <a:r>
              <a:rPr lang="lt-LT" dirty="0" smtClean="0"/>
              <a:t>Du trečdaliai (76 </a:t>
            </a:r>
            <a:r>
              <a:rPr lang="lt-LT" dirty="0"/>
              <a:t>proc.) apklaustųjų niekada nerūkė (</a:t>
            </a:r>
            <a:r>
              <a:rPr lang="lt-LT" dirty="0" smtClean="0"/>
              <a:t>2012 </a:t>
            </a:r>
            <a:r>
              <a:rPr lang="lt-LT" dirty="0"/>
              <a:t>m. duomenimis </a:t>
            </a:r>
            <a:r>
              <a:rPr lang="lt-LT" dirty="0" smtClean="0"/>
              <a:t>58 </a:t>
            </a:r>
            <a:r>
              <a:rPr lang="lt-LT" dirty="0"/>
              <a:t>proc.);</a:t>
            </a:r>
          </a:p>
          <a:p>
            <a:r>
              <a:rPr lang="lt-LT" dirty="0"/>
              <a:t>7</a:t>
            </a:r>
            <a:r>
              <a:rPr lang="lt-LT" dirty="0" smtClean="0"/>
              <a:t> </a:t>
            </a:r>
            <a:r>
              <a:rPr lang="lt-LT" dirty="0"/>
              <a:t>pr</a:t>
            </a:r>
            <a:r>
              <a:rPr lang="en-US" dirty="0"/>
              <a:t>o</a:t>
            </a:r>
            <a:r>
              <a:rPr lang="lt-LT" dirty="0"/>
              <a:t>c. apklaustųjų nurodė metę rūkyti;</a:t>
            </a:r>
          </a:p>
          <a:p>
            <a:r>
              <a:rPr lang="lt-LT" dirty="0"/>
              <a:t>Rūkymo įpročių turi </a:t>
            </a:r>
            <a:r>
              <a:rPr lang="lt-LT" dirty="0" smtClean="0"/>
              <a:t>17 </a:t>
            </a:r>
            <a:r>
              <a:rPr lang="lt-LT" dirty="0"/>
              <a:t>proc. </a:t>
            </a:r>
            <a:r>
              <a:rPr lang="en-US" dirty="0"/>
              <a:t>a</a:t>
            </a:r>
            <a:r>
              <a:rPr lang="lt-LT" dirty="0" smtClean="0"/>
              <a:t>pklaustųjų </a:t>
            </a:r>
            <a:r>
              <a:rPr lang="lt-LT" dirty="0"/>
              <a:t>(2012 m. duomenimis </a:t>
            </a:r>
            <a:r>
              <a:rPr lang="lt-LT" dirty="0" smtClean="0"/>
              <a:t>38 proc.);</a:t>
            </a:r>
            <a:endParaRPr lang="lt-LT" dirty="0"/>
          </a:p>
          <a:p>
            <a:r>
              <a:rPr lang="lt-LT" dirty="0"/>
              <a:t>Rūkantieji dažniausiai surūko 1-5 </a:t>
            </a:r>
            <a:r>
              <a:rPr lang="lt-LT" dirty="0" smtClean="0"/>
              <a:t>cigaretes per </a:t>
            </a:r>
            <a:r>
              <a:rPr lang="lt-LT" dirty="0"/>
              <a:t>dieną.</a:t>
            </a:r>
          </a:p>
          <a:p>
            <a:endParaRPr lang="lt-LT" dirty="0"/>
          </a:p>
        </p:txBody>
      </p:sp>
      <p:sp>
        <p:nvSpPr>
          <p:cNvPr id="8" name="Rectangle 7"/>
          <p:cNvSpPr/>
          <p:nvPr/>
        </p:nvSpPr>
        <p:spPr>
          <a:xfrm>
            <a:off x="5791201" y="5753231"/>
            <a:ext cx="6096000" cy="246221"/>
          </a:xfrm>
          <a:prstGeom prst="rect">
            <a:avLst/>
          </a:prstGeom>
        </p:spPr>
        <p:txBody>
          <a:bodyPr>
            <a:spAutoFit/>
          </a:bodyPr>
          <a:lstStyle/>
          <a:p>
            <a:r>
              <a:rPr lang="lt-LT" sz="1000" b="1" dirty="0" smtClean="0">
                <a:solidFill>
                  <a:schemeClr val="accent2">
                    <a:lumMod val="50000"/>
                  </a:schemeClr>
                </a:solidFill>
                <a:latin typeface="Calibri" panose="020F0502020204030204" pitchFamily="34" charset="0"/>
                <a:ea typeface="Times New Roman" panose="02020603050405020304" pitchFamily="18" charset="0"/>
              </a:rPr>
              <a:t>12  </a:t>
            </a:r>
            <a:r>
              <a:rPr lang="lt-LT" sz="1000" b="1" dirty="0">
                <a:solidFill>
                  <a:schemeClr val="accent2">
                    <a:lumMod val="50000"/>
                  </a:schemeClr>
                </a:solidFill>
                <a:latin typeface="Calibri" panose="020F0502020204030204" pitchFamily="34" charset="0"/>
                <a:ea typeface="Times New Roman" panose="02020603050405020304" pitchFamily="18" charset="0"/>
              </a:rPr>
              <a:t>pav. </a:t>
            </a:r>
            <a:r>
              <a:rPr lang="lt-LT" sz="1000" b="1" dirty="0">
                <a:solidFill>
                  <a:schemeClr val="accent2">
                    <a:lumMod val="50000"/>
                  </a:schemeClr>
                </a:solidFill>
                <a:ea typeface="Times New Roman" panose="02020603050405020304" pitchFamily="18" charset="0"/>
              </a:rPr>
              <a:t>Tiriamųjų</a:t>
            </a:r>
            <a:r>
              <a:rPr lang="lt-LT" sz="1000" b="1" dirty="0">
                <a:solidFill>
                  <a:schemeClr val="accent2">
                    <a:lumMod val="50000"/>
                  </a:schemeClr>
                </a:solidFill>
                <a:latin typeface="Calibri" panose="020F0502020204030204" pitchFamily="34" charset="0"/>
                <a:ea typeface="Times New Roman" panose="02020603050405020304" pitchFamily="18" charset="0"/>
              </a:rPr>
              <a:t> pasiskirstymas pagal rūkymo įpročių rodiklį (proc., </a:t>
            </a:r>
            <a:r>
              <a:rPr lang="lt-LT" sz="1000" b="1" dirty="0" smtClean="0">
                <a:solidFill>
                  <a:schemeClr val="accent2">
                    <a:lumMod val="50000"/>
                  </a:schemeClr>
                </a:solidFill>
                <a:latin typeface="Calibri" panose="020F0502020204030204" pitchFamily="34" charset="0"/>
                <a:ea typeface="Times New Roman" panose="02020603050405020304" pitchFamily="18" charset="0"/>
              </a:rPr>
              <a:t>N=311)</a:t>
            </a:r>
            <a:endParaRPr lang="lt-LT" sz="1000" dirty="0">
              <a:solidFill>
                <a:schemeClr val="accent2">
                  <a:lumMod val="50000"/>
                </a:schemeClr>
              </a:solidFill>
            </a:endParaRPr>
          </a:p>
        </p:txBody>
      </p:sp>
      <p:graphicFrame>
        <p:nvGraphicFramePr>
          <p:cNvPr id="10" name="Content Placeholder 9">
            <a:extLst>
              <a:ext uri="{FF2B5EF4-FFF2-40B4-BE49-F238E27FC236}">
                <a16:creationId xmlns:a16="http://schemas.microsoft.com/office/drawing/2014/main" id="{00000000-0008-0000-0100-00004F000000}"/>
              </a:ext>
            </a:extLst>
          </p:cNvPr>
          <p:cNvGraphicFramePr>
            <a:graphicFrameLocks noGrp="1"/>
          </p:cNvGraphicFramePr>
          <p:nvPr>
            <p:ph sz="quarter" idx="4"/>
            <p:extLst>
              <p:ext uri="{D42A27DB-BD31-4B8C-83A1-F6EECF244321}">
                <p14:modId xmlns:p14="http://schemas.microsoft.com/office/powerpoint/2010/main" val="4288076500"/>
              </p:ext>
            </p:extLst>
          </p:nvPr>
        </p:nvGraphicFramePr>
        <p:xfrm>
          <a:off x="5281901" y="1357746"/>
          <a:ext cx="4748789" cy="43954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967019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Įpročiai</a:t>
            </a:r>
          </a:p>
        </p:txBody>
      </p:sp>
      <p:sp>
        <p:nvSpPr>
          <p:cNvPr id="3" name="Text Placeholder 2"/>
          <p:cNvSpPr>
            <a:spLocks noGrp="1"/>
          </p:cNvSpPr>
          <p:nvPr>
            <p:ph type="body" idx="1"/>
          </p:nvPr>
        </p:nvSpPr>
        <p:spPr>
          <a:xfrm>
            <a:off x="675743" y="1642269"/>
            <a:ext cx="4185623" cy="576262"/>
          </a:xfrm>
        </p:spPr>
        <p:txBody>
          <a:bodyPr/>
          <a:lstStyle/>
          <a:p>
            <a:r>
              <a:rPr lang="lt-LT" dirty="0"/>
              <a:t>Interneto naudojimo įpročiai (</a:t>
            </a:r>
            <a:r>
              <a:rPr lang="lt-LT" dirty="0" smtClean="0"/>
              <a:t>13 </a:t>
            </a:r>
            <a:r>
              <a:rPr lang="lt-LT" dirty="0"/>
              <a:t>pav.):</a:t>
            </a:r>
          </a:p>
        </p:txBody>
      </p:sp>
      <p:sp>
        <p:nvSpPr>
          <p:cNvPr id="4" name="Content Placeholder 3"/>
          <p:cNvSpPr>
            <a:spLocks noGrp="1"/>
          </p:cNvSpPr>
          <p:nvPr>
            <p:ph sz="half" idx="2"/>
          </p:nvPr>
        </p:nvSpPr>
        <p:spPr>
          <a:xfrm>
            <a:off x="675742" y="2406712"/>
            <a:ext cx="4185623" cy="3304117"/>
          </a:xfrm>
        </p:spPr>
        <p:txBody>
          <a:bodyPr>
            <a:normAutofit/>
          </a:bodyPr>
          <a:lstStyle/>
          <a:p>
            <a:r>
              <a:rPr lang="lt-LT" dirty="0" smtClean="0"/>
              <a:t>57</a:t>
            </a:r>
            <a:r>
              <a:rPr lang="en-US" dirty="0" smtClean="0"/>
              <a:t> </a:t>
            </a:r>
            <a:r>
              <a:rPr lang="en-US" dirty="0"/>
              <a:t>proc. </a:t>
            </a:r>
            <a:r>
              <a:rPr lang="lt-LT" dirty="0" err="1"/>
              <a:t>j</a:t>
            </a:r>
            <a:r>
              <a:rPr lang="en-US" dirty="0" err="1"/>
              <a:t>aunuoli</a:t>
            </a:r>
            <a:r>
              <a:rPr lang="lt-LT" dirty="0"/>
              <a:t>ų internetu naudojasi 5 valandas ir ilgiau (</a:t>
            </a:r>
            <a:r>
              <a:rPr lang="lt-LT" dirty="0" smtClean="0"/>
              <a:t>2012 </a:t>
            </a:r>
            <a:r>
              <a:rPr lang="lt-LT" dirty="0"/>
              <a:t>m. duomenimis – 7</a:t>
            </a:r>
            <a:r>
              <a:rPr lang="lt-LT" dirty="0" smtClean="0"/>
              <a:t> </a:t>
            </a:r>
            <a:r>
              <a:rPr lang="lt-LT" dirty="0"/>
              <a:t>proc.).</a:t>
            </a:r>
          </a:p>
          <a:p>
            <a:endParaRPr lang="lt-LT" dirty="0"/>
          </a:p>
        </p:txBody>
      </p:sp>
      <p:sp>
        <p:nvSpPr>
          <p:cNvPr id="8" name="Rectangle 7"/>
          <p:cNvSpPr/>
          <p:nvPr/>
        </p:nvSpPr>
        <p:spPr>
          <a:xfrm>
            <a:off x="4792600" y="5127166"/>
            <a:ext cx="6098144" cy="246221"/>
          </a:xfrm>
          <a:prstGeom prst="rect">
            <a:avLst/>
          </a:prstGeom>
        </p:spPr>
        <p:txBody>
          <a:bodyPr wrap="none">
            <a:spAutoFit/>
          </a:bodyPr>
          <a:lstStyle/>
          <a:p>
            <a:pPr algn="ctr">
              <a:spcAft>
                <a:spcPts val="0"/>
              </a:spcAft>
            </a:pPr>
            <a:r>
              <a:rPr lang="lt-LT" sz="1000" b="1" dirty="0" smtClean="0">
                <a:solidFill>
                  <a:schemeClr val="accent2">
                    <a:lumMod val="50000"/>
                  </a:schemeClr>
                </a:solidFill>
                <a:ea typeface="Calibri" panose="020F0502020204030204" pitchFamily="34" charset="0"/>
                <a:cs typeface="Calibri" panose="020F0502020204030204" pitchFamily="34" charset="0"/>
              </a:rPr>
              <a:t>13 </a:t>
            </a:r>
            <a:r>
              <a:rPr lang="lt-LT" sz="1000" b="1" dirty="0">
                <a:solidFill>
                  <a:schemeClr val="accent2">
                    <a:lumMod val="50000"/>
                  </a:schemeClr>
                </a:solidFill>
                <a:ea typeface="Calibri" panose="020F0502020204030204" pitchFamily="34" charset="0"/>
                <a:cs typeface="Calibri" panose="020F0502020204030204" pitchFamily="34" charset="0"/>
              </a:rPr>
              <a:t>pav. Tiriamųjų pasiskirstymas pagal interneto naudojimo trukmę val. per dieną (proc., </a:t>
            </a:r>
            <a:r>
              <a:rPr lang="lt-LT" sz="1000" b="1" dirty="0" smtClean="0">
                <a:solidFill>
                  <a:schemeClr val="accent2">
                    <a:lumMod val="50000"/>
                  </a:schemeClr>
                </a:solidFill>
                <a:ea typeface="Calibri" panose="020F0502020204030204" pitchFamily="34" charset="0"/>
                <a:cs typeface="Calibri" panose="020F0502020204030204" pitchFamily="34" charset="0"/>
              </a:rPr>
              <a:t>N=3</a:t>
            </a:r>
            <a:r>
              <a:rPr lang="en-US" sz="1000" b="1" dirty="0" smtClean="0">
                <a:solidFill>
                  <a:schemeClr val="accent2">
                    <a:lumMod val="50000"/>
                  </a:schemeClr>
                </a:solidFill>
                <a:ea typeface="Calibri" panose="020F0502020204030204" pitchFamily="34" charset="0"/>
                <a:cs typeface="Calibri" panose="020F0502020204030204" pitchFamily="34" charset="0"/>
              </a:rPr>
              <a:t>11</a:t>
            </a:r>
            <a:r>
              <a:rPr lang="lt-LT" sz="1000" b="1" dirty="0" smtClean="0">
                <a:solidFill>
                  <a:schemeClr val="accent2">
                    <a:lumMod val="50000"/>
                  </a:schemeClr>
                </a:solidFill>
                <a:ea typeface="Calibri" panose="020F0502020204030204" pitchFamily="34" charset="0"/>
                <a:cs typeface="Calibri" panose="020F0502020204030204" pitchFamily="34" charset="0"/>
              </a:rPr>
              <a:t>)</a:t>
            </a:r>
            <a:endParaRPr lang="lt-LT" sz="1000" dirty="0">
              <a:solidFill>
                <a:schemeClr val="accent2">
                  <a:lumMod val="50000"/>
                </a:schemeClr>
              </a:solidFill>
              <a:ea typeface="Calibri" panose="020F0502020204030204" pitchFamily="34" charset="0"/>
              <a:cs typeface="Times New Roman" panose="02020603050405020304" pitchFamily="18" charset="0"/>
            </a:endParaRPr>
          </a:p>
        </p:txBody>
      </p:sp>
      <p:graphicFrame>
        <p:nvGraphicFramePr>
          <p:cNvPr id="10" name="Chart 9">
            <a:extLst>
              <a:ext uri="{FF2B5EF4-FFF2-40B4-BE49-F238E27FC236}">
                <a16:creationId xmlns:a16="http://schemas.microsoft.com/office/drawing/2014/main" id="{00000000-0008-0000-0100-00007C000000}"/>
              </a:ext>
            </a:extLst>
          </p:cNvPr>
          <p:cNvGraphicFramePr/>
          <p:nvPr>
            <p:extLst>
              <p:ext uri="{D42A27DB-BD31-4B8C-83A1-F6EECF244321}">
                <p14:modId xmlns:p14="http://schemas.microsoft.com/office/powerpoint/2010/main" val="1471081236"/>
              </p:ext>
            </p:extLst>
          </p:nvPr>
        </p:nvGraphicFramePr>
        <p:xfrm>
          <a:off x="5444836" y="2218531"/>
          <a:ext cx="4793673" cy="26785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191714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83397"/>
            <a:ext cx="8596668" cy="1320800"/>
          </a:xfrm>
        </p:spPr>
        <p:txBody>
          <a:bodyPr/>
          <a:lstStyle/>
          <a:p>
            <a:r>
              <a:rPr lang="lt-LT" dirty="0"/>
              <a:t>Įpročiai</a:t>
            </a:r>
          </a:p>
        </p:txBody>
      </p:sp>
      <p:sp>
        <p:nvSpPr>
          <p:cNvPr id="3" name="Text Placeholder 2"/>
          <p:cNvSpPr>
            <a:spLocks noGrp="1"/>
          </p:cNvSpPr>
          <p:nvPr>
            <p:ph type="body" idx="1"/>
          </p:nvPr>
        </p:nvSpPr>
        <p:spPr>
          <a:xfrm>
            <a:off x="677333" y="1935050"/>
            <a:ext cx="4185623" cy="576262"/>
          </a:xfrm>
        </p:spPr>
        <p:txBody>
          <a:bodyPr/>
          <a:lstStyle/>
          <a:p>
            <a:r>
              <a:rPr lang="lt-LT" sz="2000" dirty="0"/>
              <a:t>Visai nesportuoja </a:t>
            </a:r>
            <a:r>
              <a:rPr lang="lt-LT" sz="2000" dirty="0" smtClean="0"/>
              <a:t>24 </a:t>
            </a:r>
            <a:r>
              <a:rPr lang="lt-LT" sz="2000" dirty="0"/>
              <a:t>proc. apklaustųjų (</a:t>
            </a:r>
            <a:r>
              <a:rPr lang="lt-LT" sz="2000" dirty="0" smtClean="0"/>
              <a:t>14 </a:t>
            </a:r>
            <a:r>
              <a:rPr lang="lt-LT" sz="2000" dirty="0"/>
              <a:t>pav</a:t>
            </a:r>
            <a:r>
              <a:rPr lang="lt-LT" sz="2000" dirty="0" smtClean="0"/>
              <a:t>.) </a:t>
            </a:r>
            <a:r>
              <a:rPr lang="lt-LT" sz="2000" dirty="0" smtClean="0"/>
              <a:t>(2012 m. duomenimis – 40 proc.).</a:t>
            </a:r>
            <a:endParaRPr lang="lt-LT" sz="2000" dirty="0"/>
          </a:p>
        </p:txBody>
      </p:sp>
      <p:sp>
        <p:nvSpPr>
          <p:cNvPr id="5" name="Text Placeholder 4"/>
          <p:cNvSpPr>
            <a:spLocks noGrp="1"/>
          </p:cNvSpPr>
          <p:nvPr>
            <p:ph type="body" sz="quarter" idx="3"/>
          </p:nvPr>
        </p:nvSpPr>
        <p:spPr>
          <a:xfrm>
            <a:off x="6030078" y="1935050"/>
            <a:ext cx="4185618" cy="576262"/>
          </a:xfrm>
        </p:spPr>
        <p:txBody>
          <a:bodyPr/>
          <a:lstStyle/>
          <a:p>
            <a:r>
              <a:rPr lang="lt-LT" sz="2000" dirty="0"/>
              <a:t>Sportuojantys apklaustieji sportui dažniausiai skiria 15-30 min. </a:t>
            </a:r>
            <a:r>
              <a:rPr lang="en-US" sz="2000" dirty="0" smtClean="0"/>
              <a:t>a</a:t>
            </a:r>
            <a:r>
              <a:rPr lang="lt-LT" sz="2000" dirty="0" smtClean="0"/>
              <a:t>rba </a:t>
            </a:r>
            <a:r>
              <a:rPr lang="lt-LT" sz="2000" dirty="0"/>
              <a:t>30-60 min. per dieną (</a:t>
            </a:r>
            <a:r>
              <a:rPr lang="lt-LT" sz="2000" dirty="0" smtClean="0"/>
              <a:t>15 </a:t>
            </a:r>
            <a:r>
              <a:rPr lang="lt-LT" sz="2000" dirty="0"/>
              <a:t>pav.).</a:t>
            </a:r>
          </a:p>
        </p:txBody>
      </p:sp>
      <p:sp>
        <p:nvSpPr>
          <p:cNvPr id="9" name="Rectangle 8"/>
          <p:cNvSpPr/>
          <p:nvPr/>
        </p:nvSpPr>
        <p:spPr>
          <a:xfrm>
            <a:off x="588648" y="5852308"/>
            <a:ext cx="4495967" cy="400110"/>
          </a:xfrm>
          <a:prstGeom prst="rect">
            <a:avLst/>
          </a:prstGeom>
        </p:spPr>
        <p:txBody>
          <a:bodyPr wrap="square">
            <a:spAutoFit/>
          </a:bodyPr>
          <a:lstStyle/>
          <a:p>
            <a:pPr algn="ctr">
              <a:spcAft>
                <a:spcPts val="0"/>
              </a:spcAft>
            </a:pPr>
            <a:r>
              <a:rPr lang="lt-LT" sz="1000" b="1" dirty="0" smtClean="0">
                <a:solidFill>
                  <a:schemeClr val="accent2">
                    <a:lumMod val="50000"/>
                  </a:schemeClr>
                </a:solidFill>
                <a:ea typeface="Times New Roman" panose="02020603050405020304" pitchFamily="18" charset="0"/>
                <a:cs typeface="Calibri" panose="020F0502020204030204" pitchFamily="34" charset="0"/>
              </a:rPr>
              <a:t>14 </a:t>
            </a:r>
            <a:r>
              <a:rPr lang="lt-LT" sz="1000" b="1" dirty="0">
                <a:solidFill>
                  <a:schemeClr val="accent2">
                    <a:lumMod val="50000"/>
                  </a:schemeClr>
                </a:solidFill>
                <a:ea typeface="Times New Roman" panose="02020603050405020304" pitchFamily="18" charset="0"/>
                <a:cs typeface="Calibri" panose="020F0502020204030204" pitchFamily="34" charset="0"/>
              </a:rPr>
              <a:t>pav. Tiriamųjų pasiskirstymas pagal fizinį aktyvumą kartais per savaitę (proc., </a:t>
            </a:r>
            <a:r>
              <a:rPr lang="lt-LT" sz="1000" b="1" dirty="0" smtClean="0">
                <a:solidFill>
                  <a:schemeClr val="accent2">
                    <a:lumMod val="50000"/>
                  </a:schemeClr>
                </a:solidFill>
                <a:ea typeface="Times New Roman" panose="02020603050405020304" pitchFamily="18" charset="0"/>
                <a:cs typeface="Calibri" panose="020F0502020204030204" pitchFamily="34" charset="0"/>
              </a:rPr>
              <a:t>N=311)</a:t>
            </a:r>
            <a:endParaRPr lang="lt-LT" sz="1000" dirty="0">
              <a:solidFill>
                <a:schemeClr val="accent2">
                  <a:lumMod val="50000"/>
                </a:schemeClr>
              </a:solidFill>
              <a:ea typeface="Calibri" panose="020F0502020204030204" pitchFamily="34" charset="0"/>
              <a:cs typeface="Times New Roman" panose="02020603050405020304" pitchFamily="18" charset="0"/>
            </a:endParaRPr>
          </a:p>
        </p:txBody>
      </p:sp>
      <p:sp>
        <p:nvSpPr>
          <p:cNvPr id="10" name="Rectangle 9"/>
          <p:cNvSpPr/>
          <p:nvPr/>
        </p:nvSpPr>
        <p:spPr>
          <a:xfrm>
            <a:off x="5955186" y="5932544"/>
            <a:ext cx="4962184" cy="400110"/>
          </a:xfrm>
          <a:prstGeom prst="rect">
            <a:avLst/>
          </a:prstGeom>
        </p:spPr>
        <p:txBody>
          <a:bodyPr wrap="square">
            <a:spAutoFit/>
          </a:bodyPr>
          <a:lstStyle/>
          <a:p>
            <a:pPr algn="ctr">
              <a:spcAft>
                <a:spcPts val="0"/>
              </a:spcAft>
            </a:pPr>
            <a:r>
              <a:rPr lang="lt-LT" sz="1000" b="1" dirty="0" smtClean="0">
                <a:solidFill>
                  <a:schemeClr val="accent2">
                    <a:lumMod val="50000"/>
                  </a:schemeClr>
                </a:solidFill>
                <a:ea typeface="Times New Roman" panose="02020603050405020304" pitchFamily="18" charset="0"/>
                <a:cs typeface="Calibri" panose="020F0502020204030204" pitchFamily="34" charset="0"/>
              </a:rPr>
              <a:t>15 </a:t>
            </a:r>
            <a:r>
              <a:rPr lang="lt-LT" sz="1000" b="1" dirty="0">
                <a:solidFill>
                  <a:schemeClr val="accent2">
                    <a:lumMod val="50000"/>
                  </a:schemeClr>
                </a:solidFill>
                <a:ea typeface="Times New Roman" panose="02020603050405020304" pitchFamily="18" charset="0"/>
                <a:cs typeface="Calibri" panose="020F0502020204030204" pitchFamily="34" charset="0"/>
              </a:rPr>
              <a:t>pav. Tiriamųjų pasiskirstymas pagal fizinį aktyvumą laiko trukme per dieną (proc., </a:t>
            </a:r>
            <a:r>
              <a:rPr lang="lt-LT" sz="1000" b="1" dirty="0" smtClean="0">
                <a:solidFill>
                  <a:schemeClr val="accent2">
                    <a:lumMod val="50000"/>
                  </a:schemeClr>
                </a:solidFill>
                <a:ea typeface="Times New Roman" panose="02020603050405020304" pitchFamily="18" charset="0"/>
                <a:cs typeface="Calibri" panose="020F0502020204030204" pitchFamily="34" charset="0"/>
              </a:rPr>
              <a:t>N=311)</a:t>
            </a:r>
            <a:endParaRPr lang="lt-LT" sz="1000" dirty="0">
              <a:solidFill>
                <a:schemeClr val="accent2">
                  <a:lumMod val="50000"/>
                </a:schemeClr>
              </a:solidFill>
              <a:ea typeface="Calibri" panose="020F0502020204030204" pitchFamily="34" charset="0"/>
              <a:cs typeface="Times New Roman" panose="02020603050405020304" pitchFamily="18" charset="0"/>
            </a:endParaRPr>
          </a:p>
        </p:txBody>
      </p:sp>
      <p:graphicFrame>
        <p:nvGraphicFramePr>
          <p:cNvPr id="14" name="Content Placeholder 13">
            <a:extLst>
              <a:ext uri="{FF2B5EF4-FFF2-40B4-BE49-F238E27FC236}">
                <a16:creationId xmlns:a16="http://schemas.microsoft.com/office/drawing/2014/main" id="{00000000-0008-0000-0100-00007F000000}"/>
              </a:ext>
            </a:extLst>
          </p:cNvPr>
          <p:cNvGraphicFramePr>
            <a:graphicFrameLocks noGrp="1"/>
          </p:cNvGraphicFramePr>
          <p:nvPr>
            <p:ph sz="half" idx="2"/>
            <p:extLst>
              <p:ext uri="{D42A27DB-BD31-4B8C-83A1-F6EECF244321}">
                <p14:modId xmlns:p14="http://schemas.microsoft.com/office/powerpoint/2010/main" val="1108593604"/>
              </p:ext>
            </p:extLst>
          </p:nvPr>
        </p:nvGraphicFramePr>
        <p:xfrm>
          <a:off x="632461" y="2616683"/>
          <a:ext cx="4408343" cy="32064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8" name="Chart 17">
            <a:extLst>
              <a:ext uri="{FF2B5EF4-FFF2-40B4-BE49-F238E27FC236}">
                <a16:creationId xmlns:a16="http://schemas.microsoft.com/office/drawing/2014/main" id="{43F0F121-B786-42A5-B413-288A09B305D4}"/>
              </a:ext>
            </a:extLst>
          </p:cNvPr>
          <p:cNvGraphicFramePr/>
          <p:nvPr>
            <p:extLst>
              <p:ext uri="{D42A27DB-BD31-4B8C-83A1-F6EECF244321}">
                <p14:modId xmlns:p14="http://schemas.microsoft.com/office/powerpoint/2010/main" val="3431486933"/>
              </p:ext>
            </p:extLst>
          </p:nvPr>
        </p:nvGraphicFramePr>
        <p:xfrm>
          <a:off x="5880295" y="2616682"/>
          <a:ext cx="5111967" cy="341054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138225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Psichologinė ir fizinė savijauta</a:t>
            </a:r>
          </a:p>
        </p:txBody>
      </p:sp>
      <p:sp>
        <p:nvSpPr>
          <p:cNvPr id="4" name="Content Placeholder 3"/>
          <p:cNvSpPr>
            <a:spLocks noGrp="1"/>
          </p:cNvSpPr>
          <p:nvPr>
            <p:ph sz="half" idx="2"/>
          </p:nvPr>
        </p:nvSpPr>
        <p:spPr>
          <a:xfrm>
            <a:off x="677334" y="1657350"/>
            <a:ext cx="4184034" cy="4384012"/>
          </a:xfrm>
        </p:spPr>
        <p:txBody>
          <a:bodyPr>
            <a:normAutofit/>
          </a:bodyPr>
          <a:lstStyle/>
          <a:p>
            <a:r>
              <a:rPr lang="lt-LT" dirty="0"/>
              <a:t>Vidutine psichologine </a:t>
            </a:r>
            <a:r>
              <a:rPr lang="en-US" dirty="0" err="1" smtClean="0"/>
              <a:t>ir</a:t>
            </a:r>
            <a:r>
              <a:rPr lang="en-US" dirty="0" smtClean="0"/>
              <a:t> </a:t>
            </a:r>
            <a:r>
              <a:rPr lang="en-US" dirty="0" err="1" smtClean="0"/>
              <a:t>fizine</a:t>
            </a:r>
            <a:r>
              <a:rPr lang="en-US" smtClean="0"/>
              <a:t> </a:t>
            </a:r>
            <a:r>
              <a:rPr lang="lt-LT" smtClean="0"/>
              <a:t>savijauta </a:t>
            </a:r>
            <a:r>
              <a:rPr lang="lt-LT" dirty="0"/>
              <a:t>pasižymi 48 proc. jaunuolių, bloga – 10 proc. jaunuolių (</a:t>
            </a:r>
            <a:r>
              <a:rPr lang="lt-LT" dirty="0" smtClean="0"/>
              <a:t>16 </a:t>
            </a:r>
            <a:r>
              <a:rPr lang="lt-LT" dirty="0"/>
              <a:t>pav.);</a:t>
            </a:r>
          </a:p>
          <a:p>
            <a:r>
              <a:rPr lang="lt-LT" dirty="0"/>
              <a:t>48 proc. jaunuolių jaučiasi labai gerai ir su sveikata problemų neturi;</a:t>
            </a:r>
          </a:p>
          <a:p>
            <a:r>
              <a:rPr lang="lt-LT" dirty="0" smtClean="0"/>
              <a:t>53 </a:t>
            </a:r>
            <a:r>
              <a:rPr lang="lt-LT" dirty="0"/>
              <a:t>proc. jaunuolių sulaukia aukšto ir labai aukšto šeimos narių socialinio </a:t>
            </a:r>
            <a:r>
              <a:rPr lang="lt-LT" dirty="0" smtClean="0"/>
              <a:t>palaikymo, 16 proc. – žemo ir labai žemo palaikymo </a:t>
            </a:r>
            <a:r>
              <a:rPr lang="lt-LT" dirty="0"/>
              <a:t>(</a:t>
            </a:r>
            <a:r>
              <a:rPr lang="lt-LT" dirty="0" smtClean="0"/>
              <a:t>2012 </a:t>
            </a:r>
            <a:r>
              <a:rPr lang="lt-LT" dirty="0"/>
              <a:t>m. duomenimus – </a:t>
            </a:r>
            <a:r>
              <a:rPr lang="lt-LT" dirty="0" smtClean="0"/>
              <a:t>43 </a:t>
            </a:r>
            <a:r>
              <a:rPr lang="lt-LT" dirty="0"/>
              <a:t>proc</a:t>
            </a:r>
            <a:r>
              <a:rPr lang="lt-LT" dirty="0" smtClean="0"/>
              <a:t>. </a:t>
            </a:r>
            <a:r>
              <a:rPr lang="lt-LT" dirty="0"/>
              <a:t>i</a:t>
            </a:r>
            <a:r>
              <a:rPr lang="lt-LT" dirty="0" smtClean="0"/>
              <a:t>r 8 proc.).</a:t>
            </a:r>
            <a:endParaRPr lang="lt-LT" dirty="0"/>
          </a:p>
          <a:p>
            <a:endParaRPr lang="lt-LT" dirty="0"/>
          </a:p>
        </p:txBody>
      </p:sp>
      <p:sp>
        <p:nvSpPr>
          <p:cNvPr id="8" name="Rectangle 7"/>
          <p:cNvSpPr/>
          <p:nvPr/>
        </p:nvSpPr>
        <p:spPr>
          <a:xfrm>
            <a:off x="5099712" y="5425351"/>
            <a:ext cx="6096000" cy="400110"/>
          </a:xfrm>
          <a:prstGeom prst="rect">
            <a:avLst/>
          </a:prstGeom>
        </p:spPr>
        <p:txBody>
          <a:bodyPr>
            <a:spAutoFit/>
          </a:bodyPr>
          <a:lstStyle/>
          <a:p>
            <a:pPr algn="ctr">
              <a:spcAft>
                <a:spcPts val="0"/>
              </a:spcAft>
            </a:pPr>
            <a:r>
              <a:rPr lang="lt-LT" sz="1000" b="1" dirty="0" smtClean="0">
                <a:solidFill>
                  <a:schemeClr val="accent2">
                    <a:lumMod val="50000"/>
                  </a:schemeClr>
                </a:solidFill>
                <a:ea typeface="Times New Roman" panose="02020603050405020304" pitchFamily="18" charset="0"/>
                <a:cs typeface="Calibri" panose="020F0502020204030204" pitchFamily="34" charset="0"/>
              </a:rPr>
              <a:t>16 </a:t>
            </a:r>
            <a:r>
              <a:rPr lang="lt-LT" sz="1000" b="1" dirty="0">
                <a:solidFill>
                  <a:schemeClr val="accent2">
                    <a:lumMod val="50000"/>
                  </a:schemeClr>
                </a:solidFill>
                <a:ea typeface="Times New Roman" panose="02020603050405020304" pitchFamily="18" charset="0"/>
                <a:cs typeface="Calibri" panose="020F0502020204030204" pitchFamily="34" charset="0"/>
              </a:rPr>
              <a:t>pav. Tiriamųjų pasiskirstymas pagal psichologinės ir fizinės savijautos suminį rodiklį (proc., </a:t>
            </a:r>
            <a:r>
              <a:rPr lang="lt-LT" sz="1000" b="1" dirty="0" smtClean="0">
                <a:solidFill>
                  <a:schemeClr val="accent2">
                    <a:lumMod val="50000"/>
                  </a:schemeClr>
                </a:solidFill>
                <a:ea typeface="Times New Roman" panose="02020603050405020304" pitchFamily="18" charset="0"/>
                <a:cs typeface="Calibri" panose="020F0502020204030204" pitchFamily="34" charset="0"/>
              </a:rPr>
              <a:t>N=311)</a:t>
            </a:r>
            <a:endParaRPr lang="lt-LT" sz="1000" dirty="0">
              <a:solidFill>
                <a:schemeClr val="accent2">
                  <a:lumMod val="50000"/>
                </a:schemeClr>
              </a:solidFill>
              <a:effectLst/>
              <a:ea typeface="Calibri" panose="020F0502020204030204" pitchFamily="34" charset="0"/>
              <a:cs typeface="Times New Roman" panose="02020603050405020304" pitchFamily="18" charset="0"/>
            </a:endParaRPr>
          </a:p>
        </p:txBody>
      </p:sp>
      <p:graphicFrame>
        <p:nvGraphicFramePr>
          <p:cNvPr id="7" name="Content Placeholder 6"/>
          <p:cNvGraphicFramePr>
            <a:graphicFrameLocks noGrp="1"/>
          </p:cNvGraphicFramePr>
          <p:nvPr>
            <p:ph sz="quarter" idx="4"/>
            <p:extLst>
              <p:ext uri="{D42A27DB-BD31-4B8C-83A1-F6EECF244321}">
                <p14:modId xmlns:p14="http://schemas.microsoft.com/office/powerpoint/2010/main" val="3723698453"/>
              </p:ext>
            </p:extLst>
          </p:nvPr>
        </p:nvGraphicFramePr>
        <p:xfrm>
          <a:off x="5834082" y="1551709"/>
          <a:ext cx="4627261" cy="37531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73314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133D665-FE54-4699-AAA1-5D8ADFC18D16}"/>
              </a:ext>
            </a:extLst>
          </p:cNvPr>
          <p:cNvSpPr>
            <a:spLocks noGrp="1"/>
          </p:cNvSpPr>
          <p:nvPr>
            <p:ph type="title"/>
          </p:nvPr>
        </p:nvSpPr>
        <p:spPr>
          <a:xfrm>
            <a:off x="677334" y="609600"/>
            <a:ext cx="8596668" cy="926969"/>
          </a:xfrm>
        </p:spPr>
        <p:txBody>
          <a:bodyPr/>
          <a:lstStyle/>
          <a:p>
            <a:r>
              <a:rPr lang="lt-LT" dirty="0"/>
              <a:t>Kam to reikia?</a:t>
            </a:r>
          </a:p>
        </p:txBody>
      </p:sp>
      <p:sp>
        <p:nvSpPr>
          <p:cNvPr id="3" name="Turinio vietos rezervavimo ženklas 2">
            <a:extLst>
              <a:ext uri="{FF2B5EF4-FFF2-40B4-BE49-F238E27FC236}">
                <a16:creationId xmlns:a16="http://schemas.microsoft.com/office/drawing/2014/main" id="{A816C336-7A4F-40C4-9EAE-AA393F4FCA03}"/>
              </a:ext>
            </a:extLst>
          </p:cNvPr>
          <p:cNvSpPr>
            <a:spLocks noGrp="1"/>
          </p:cNvSpPr>
          <p:nvPr>
            <p:ph idx="1"/>
          </p:nvPr>
        </p:nvSpPr>
        <p:spPr>
          <a:xfrm>
            <a:off x="677333" y="1329179"/>
            <a:ext cx="9654444" cy="4919221"/>
          </a:xfrm>
        </p:spPr>
        <p:txBody>
          <a:bodyPr>
            <a:normAutofit/>
          </a:bodyPr>
          <a:lstStyle/>
          <a:p>
            <a:r>
              <a:rPr lang="lt-LT" sz="1800" b="1" dirty="0">
                <a:effectLst/>
                <a:latin typeface="Times New Roman" panose="02020603050405020304" pitchFamily="18" charset="0"/>
                <a:ea typeface="Times New Roman" panose="02020603050405020304" pitchFamily="18" charset="0"/>
              </a:rPr>
              <a:t>Tikslas </a:t>
            </a:r>
            <a:r>
              <a:rPr lang="lt-LT" sz="1800" dirty="0">
                <a:effectLst/>
                <a:latin typeface="Times New Roman" panose="02020603050405020304" pitchFamily="18" charset="0"/>
                <a:ea typeface="Times New Roman" panose="02020603050405020304" pitchFamily="18" charset="0"/>
              </a:rPr>
              <a:t>– ištirti jaunimo problemas atspindinčių rodiklių būklę jaunimo politikos įgyvendinimo srityse;</a:t>
            </a:r>
          </a:p>
          <a:p>
            <a:r>
              <a:rPr lang="lt-LT" sz="1800" dirty="0">
                <a:effectLst/>
                <a:latin typeface="Times New Roman" panose="02020603050405020304" pitchFamily="18" charset="0"/>
                <a:ea typeface="Times New Roman" panose="02020603050405020304" pitchFamily="18" charset="0"/>
              </a:rPr>
              <a:t>Tyrimas prisideda sudarant palankias sąlygas stiprinti valstybinį ir NVO sektorius, dirbančius jaunimo politikos srityje</a:t>
            </a:r>
            <a:r>
              <a:rPr lang="lt-LT" sz="1800" i="1" dirty="0">
                <a:effectLst/>
                <a:latin typeface="Times New Roman" panose="02020603050405020304" pitchFamily="18" charset="0"/>
                <a:ea typeface="Times New Roman" panose="02020603050405020304" pitchFamily="18" charset="0"/>
              </a:rPr>
              <a:t>,</a:t>
            </a:r>
            <a:r>
              <a:rPr lang="lt-LT" sz="1800" dirty="0">
                <a:effectLst/>
                <a:latin typeface="Times New Roman" panose="02020603050405020304" pitchFamily="18" charset="0"/>
                <a:ea typeface="Times New Roman" panose="02020603050405020304" pitchFamily="18" charset="0"/>
              </a:rPr>
              <a:t> kadangi yra kaip instrumentas visoms su jaunimo reikalais susijusioms vietinėms ir nacionalinėms institucijoms ir organizacijoms, būtinas laiku atpažinti ir įvardinti jaunimą ištinkančius sunkumus, kartu suplanuoti ir koordinuojant vykdyti intervencijos ir prevencijos programas, sutelkti  vietos resursus ir valstybės institucijų bei įvairių jaunimo ir su jaunimu dirbančių organizacijų jėgas. </a:t>
            </a:r>
          </a:p>
          <a:p>
            <a:r>
              <a:rPr lang="lt-LT" sz="1800" dirty="0">
                <a:effectLst/>
                <a:latin typeface="Times New Roman" panose="02020603050405020304" pitchFamily="18" charset="0"/>
                <a:ea typeface="Times New Roman" panose="02020603050405020304" pitchFamily="18" charset="0"/>
              </a:rPr>
              <a:t>Tyrimas leidžia įvertinti savivaldybės jaunimo situaciją pagal tuos pačius vertinimo kriterijus.</a:t>
            </a:r>
            <a:endParaRPr lang="lt-LT" dirty="0">
              <a:latin typeface="Times New Roman" panose="02020603050405020304" pitchFamily="18" charset="0"/>
              <a:ea typeface="Times New Roman" panose="02020603050405020304" pitchFamily="18" charset="0"/>
            </a:endParaRPr>
          </a:p>
          <a:p>
            <a:r>
              <a:rPr lang="lt-LT" sz="1800" dirty="0">
                <a:effectLst/>
                <a:latin typeface="Times New Roman" panose="02020603050405020304" pitchFamily="18" charset="0"/>
                <a:ea typeface="Times New Roman" panose="02020603050405020304" pitchFamily="18" charset="0"/>
              </a:rPr>
              <a:t>Tyrimą galima lyginti tarpusavyje su anksčiau atliktais tyrimais ir daryti konkrečias išvadas bei priimti sprendimus kaip užtikrinti, kad savivaldybėje jaunimo politika vystytųsi tolygiai.</a:t>
            </a:r>
          </a:p>
          <a:p>
            <a:endParaRPr lang="lt-LT" dirty="0"/>
          </a:p>
        </p:txBody>
      </p:sp>
    </p:spTree>
    <p:extLst>
      <p:ext uri="{BB962C8B-B14F-4D97-AF65-F5344CB8AC3E}">
        <p14:creationId xmlns:p14="http://schemas.microsoft.com/office/powerpoint/2010/main" val="10823688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Lytinė elgsena ir šeimos planavimas</a:t>
            </a:r>
          </a:p>
        </p:txBody>
      </p:sp>
      <p:sp>
        <p:nvSpPr>
          <p:cNvPr id="4" name="Content Placeholder 3"/>
          <p:cNvSpPr>
            <a:spLocks noGrp="1"/>
          </p:cNvSpPr>
          <p:nvPr>
            <p:ph sz="half" idx="2"/>
          </p:nvPr>
        </p:nvSpPr>
        <p:spPr>
          <a:xfrm>
            <a:off x="677334" y="1930399"/>
            <a:ext cx="4184034" cy="4110963"/>
          </a:xfrm>
        </p:spPr>
        <p:txBody>
          <a:bodyPr/>
          <a:lstStyle/>
          <a:p>
            <a:r>
              <a:rPr lang="lt-LT" dirty="0"/>
              <a:t>Lytinis jaunuolių išprusimas yra vidutiniškas;</a:t>
            </a:r>
          </a:p>
          <a:p>
            <a:r>
              <a:rPr lang="lt-LT" dirty="0" smtClean="0"/>
              <a:t>56 </a:t>
            </a:r>
            <a:r>
              <a:rPr lang="lt-LT" dirty="0"/>
              <a:t>proc. respondentų nurodė retai arba išvis nenaudojantys apsaugos priemonių (</a:t>
            </a:r>
            <a:r>
              <a:rPr lang="lt-LT" dirty="0" smtClean="0"/>
              <a:t>2012 </a:t>
            </a:r>
            <a:r>
              <a:rPr lang="lt-LT" dirty="0"/>
              <a:t>m. duomenimis – </a:t>
            </a:r>
            <a:r>
              <a:rPr lang="lt-LT" dirty="0" smtClean="0"/>
              <a:t>31 </a:t>
            </a:r>
            <a:r>
              <a:rPr lang="lt-LT" dirty="0"/>
              <a:t>proc.) (</a:t>
            </a:r>
            <a:r>
              <a:rPr lang="lt-LT" dirty="0" smtClean="0"/>
              <a:t>17 </a:t>
            </a:r>
            <a:r>
              <a:rPr lang="lt-LT" dirty="0"/>
              <a:t>pav.);</a:t>
            </a:r>
          </a:p>
          <a:p>
            <a:r>
              <a:rPr lang="lt-LT" dirty="0"/>
              <a:t>Vidutinis pirmų lytinių santykių amžius – </a:t>
            </a:r>
            <a:r>
              <a:rPr lang="lt-LT" dirty="0" smtClean="0"/>
              <a:t>18 </a:t>
            </a:r>
            <a:r>
              <a:rPr lang="lt-LT" dirty="0"/>
              <a:t>metų (</a:t>
            </a:r>
            <a:r>
              <a:rPr lang="lt-LT" dirty="0" smtClean="0"/>
              <a:t>2012 </a:t>
            </a:r>
            <a:r>
              <a:rPr lang="lt-LT" dirty="0"/>
              <a:t>m. duomenimis – </a:t>
            </a:r>
            <a:r>
              <a:rPr lang="lt-LT" dirty="0" smtClean="0"/>
              <a:t>17,1 </a:t>
            </a:r>
            <a:r>
              <a:rPr lang="lt-LT" dirty="0"/>
              <a:t>metų</a:t>
            </a:r>
            <a:r>
              <a:rPr lang="lt-LT" dirty="0" smtClean="0"/>
              <a:t>)</a:t>
            </a:r>
            <a:r>
              <a:rPr lang="en-US" dirty="0" smtClean="0"/>
              <a:t>.</a:t>
            </a:r>
            <a:endParaRPr lang="lt-LT" dirty="0"/>
          </a:p>
        </p:txBody>
      </p:sp>
      <p:sp>
        <p:nvSpPr>
          <p:cNvPr id="8" name="Rectangle 7"/>
          <p:cNvSpPr/>
          <p:nvPr/>
        </p:nvSpPr>
        <p:spPr>
          <a:xfrm>
            <a:off x="4576402" y="5230382"/>
            <a:ext cx="6096000" cy="246221"/>
          </a:xfrm>
          <a:prstGeom prst="rect">
            <a:avLst/>
          </a:prstGeom>
        </p:spPr>
        <p:txBody>
          <a:bodyPr>
            <a:spAutoFit/>
          </a:bodyPr>
          <a:lstStyle/>
          <a:p>
            <a:pPr algn="ctr">
              <a:spcAft>
                <a:spcPts val="0"/>
              </a:spcAft>
            </a:pPr>
            <a:r>
              <a:rPr lang="lt-LT" sz="1000" b="1" dirty="0" smtClean="0">
                <a:solidFill>
                  <a:schemeClr val="accent2">
                    <a:lumMod val="50000"/>
                  </a:schemeClr>
                </a:solidFill>
                <a:ea typeface="Calibri" panose="020F0502020204030204" pitchFamily="34" charset="0"/>
                <a:cs typeface="Calibri" panose="020F0502020204030204" pitchFamily="34" charset="0"/>
              </a:rPr>
              <a:t>17 </a:t>
            </a:r>
            <a:r>
              <a:rPr lang="lt-LT" sz="1000" b="1" dirty="0">
                <a:solidFill>
                  <a:schemeClr val="accent2">
                    <a:lumMod val="50000"/>
                  </a:schemeClr>
                </a:solidFill>
                <a:ea typeface="Calibri" panose="020F0502020204030204" pitchFamily="34" charset="0"/>
                <a:cs typeface="Calibri" panose="020F0502020204030204" pitchFamily="34" charset="0"/>
              </a:rPr>
              <a:t>pav. </a:t>
            </a:r>
            <a:r>
              <a:rPr lang="lt-LT" sz="1000" b="1" dirty="0">
                <a:solidFill>
                  <a:schemeClr val="accent2">
                    <a:lumMod val="50000"/>
                  </a:schemeClr>
                </a:solidFill>
                <a:ea typeface="Times New Roman" panose="02020603050405020304" pitchFamily="18" charset="0"/>
                <a:cs typeface="Calibri" panose="020F0502020204030204" pitchFamily="34" charset="0"/>
              </a:rPr>
              <a:t>Naudojimasis kontraceptinėmis priemonėmis lytinių santykių metu (proc., </a:t>
            </a:r>
            <a:r>
              <a:rPr lang="lt-LT" sz="1000" b="1" dirty="0" smtClean="0">
                <a:solidFill>
                  <a:schemeClr val="accent2">
                    <a:lumMod val="50000"/>
                  </a:schemeClr>
                </a:solidFill>
                <a:ea typeface="Times New Roman" panose="02020603050405020304" pitchFamily="18" charset="0"/>
                <a:cs typeface="Calibri" panose="020F0502020204030204" pitchFamily="34" charset="0"/>
              </a:rPr>
              <a:t>N=164)</a:t>
            </a:r>
            <a:endParaRPr lang="lt-LT" sz="1000" dirty="0">
              <a:solidFill>
                <a:schemeClr val="accent2">
                  <a:lumMod val="50000"/>
                </a:schemeClr>
              </a:solidFill>
              <a:effectLst/>
              <a:ea typeface="Calibri" panose="020F0502020204030204" pitchFamily="34" charset="0"/>
              <a:cs typeface="Times New Roman" panose="02020603050405020304" pitchFamily="18" charset="0"/>
            </a:endParaRPr>
          </a:p>
        </p:txBody>
      </p:sp>
      <p:graphicFrame>
        <p:nvGraphicFramePr>
          <p:cNvPr id="7" name="Content Placeholder 6">
            <a:extLst>
              <a:ext uri="{FF2B5EF4-FFF2-40B4-BE49-F238E27FC236}">
                <a16:creationId xmlns:a16="http://schemas.microsoft.com/office/drawing/2014/main" id="{00000000-0008-0000-0100-00005F000000}"/>
              </a:ext>
            </a:extLst>
          </p:cNvPr>
          <p:cNvGraphicFramePr>
            <a:graphicFrameLocks noGrp="1"/>
          </p:cNvGraphicFramePr>
          <p:nvPr>
            <p:ph sz="quarter" idx="4"/>
            <p:extLst>
              <p:ext uri="{D42A27DB-BD31-4B8C-83A1-F6EECF244321}">
                <p14:modId xmlns:p14="http://schemas.microsoft.com/office/powerpoint/2010/main" val="292614289"/>
              </p:ext>
            </p:extLst>
          </p:nvPr>
        </p:nvGraphicFramePr>
        <p:xfrm>
          <a:off x="5531284" y="1817647"/>
          <a:ext cx="4186237" cy="33051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496737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Rekomenduojama:</a:t>
            </a:r>
          </a:p>
        </p:txBody>
      </p:sp>
      <p:sp>
        <p:nvSpPr>
          <p:cNvPr id="3" name="Content Placeholder 2"/>
          <p:cNvSpPr>
            <a:spLocks noGrp="1"/>
          </p:cNvSpPr>
          <p:nvPr>
            <p:ph idx="1"/>
          </p:nvPr>
        </p:nvSpPr>
        <p:spPr>
          <a:xfrm>
            <a:off x="677333" y="1370209"/>
            <a:ext cx="9069981" cy="5106005"/>
          </a:xfrm>
        </p:spPr>
        <p:txBody>
          <a:bodyPr>
            <a:normAutofit fontScale="92500" lnSpcReduction="20000"/>
          </a:bodyPr>
          <a:lstStyle/>
          <a:p>
            <a:pPr algn="just"/>
            <a:r>
              <a:rPr lang="lt-LT" i="1" dirty="0">
                <a:latin typeface="Calibri" panose="020F0502020204030204" pitchFamily="34" charset="0"/>
                <a:cs typeface="Calibri" panose="020F0502020204030204" pitchFamily="34" charset="0"/>
              </a:rPr>
              <a:t>Rekomenduojama parengti savivaldybės jaunimo problemų sprendimo planą įtraukiant neformalaus užimtumo didinimo priemones ir veiklas</a:t>
            </a:r>
            <a:r>
              <a:rPr lang="lt-LT" i="1" dirty="0" smtClean="0">
                <a:latin typeface="Calibri" panose="020F0502020204030204" pitchFamily="34" charset="0"/>
                <a:cs typeface="Calibri" panose="020F0502020204030204" pitchFamily="34" charset="0"/>
              </a:rPr>
              <a:t>, </a:t>
            </a:r>
            <a:r>
              <a:rPr lang="lt-LT" i="1" dirty="0">
                <a:latin typeface="Calibri" panose="020F0502020204030204" pitchFamily="34" charset="0"/>
                <a:cs typeface="Calibri" panose="020F0502020204030204" pitchFamily="34" charset="0"/>
              </a:rPr>
              <a:t>įtraukti veiklas skatinančias moksleivius domėtis studijų galimybėmis bei būsima profesija</a:t>
            </a:r>
            <a:r>
              <a:rPr lang="lt-LT" i="1" dirty="0" smtClean="0">
                <a:latin typeface="Calibri" panose="020F0502020204030204" pitchFamily="34" charset="0"/>
                <a:cs typeface="Calibri" panose="020F0502020204030204" pitchFamily="34" charset="0"/>
              </a:rPr>
              <a:t>. Taip pat rekomenduojama įtraukti </a:t>
            </a:r>
            <a:r>
              <a:rPr lang="lt-LT" i="1" dirty="0">
                <a:latin typeface="Calibri" panose="020F0502020204030204" pitchFamily="34" charset="0"/>
                <a:cs typeface="Calibri" panose="020F0502020204030204" pitchFamily="34" charset="0"/>
              </a:rPr>
              <a:t>priemones, skatinančias studijuojančius jaunuolius aktyviau dalyvauti nevyriausybinių organizacijų veiklose, taip pat priemones, stiprinančias nevyriausybines organizacijas, buriančias studijuojančius, t. y. vyresnės amžiaus grupės jaunuolius, kuriose jie galėtų keistis patirtimi tarpusavyje bei dalintis patirtimi su mokyklinio amžiaus savivaldybės jaunimu, spręsti jiems aktualias problemas, užsiimti jiems aktualia veikla</a:t>
            </a:r>
            <a:r>
              <a:rPr lang="lt-LT" i="1" dirty="0" smtClean="0">
                <a:latin typeface="Calibri" panose="020F0502020204030204" pitchFamily="34" charset="0"/>
                <a:cs typeface="Calibri" panose="020F0502020204030204" pitchFamily="34" charset="0"/>
              </a:rPr>
              <a:t>.</a:t>
            </a:r>
            <a:endParaRPr lang="lt-LT" sz="1800" i="1" dirty="0" smtClean="0">
              <a:effectLst/>
              <a:latin typeface="Calibri" panose="020F0502020204030204" pitchFamily="34" charset="0"/>
              <a:ea typeface="Calibri" panose="020F0502020204030204" pitchFamily="34" charset="0"/>
              <a:cs typeface="Calibri" panose="020F0502020204030204" pitchFamily="34" charset="0"/>
            </a:endParaRPr>
          </a:p>
          <a:p>
            <a:pPr algn="just"/>
            <a:r>
              <a:rPr lang="lt-LT" sz="1800" i="1" dirty="0" smtClean="0">
                <a:effectLst/>
                <a:latin typeface="Calibri" panose="020F0502020204030204" pitchFamily="34" charset="0"/>
                <a:ea typeface="Calibri" panose="020F0502020204030204" pitchFamily="34" charset="0"/>
                <a:cs typeface="Calibri" panose="020F0502020204030204" pitchFamily="34" charset="0"/>
              </a:rPr>
              <a:t>Peržvelgti </a:t>
            </a:r>
            <a:r>
              <a:rPr lang="lt-LT" sz="1800" i="1" dirty="0">
                <a:effectLst/>
                <a:latin typeface="Calibri" panose="020F0502020204030204" pitchFamily="34" charset="0"/>
                <a:ea typeface="Calibri" panose="020F0502020204030204" pitchFamily="34" charset="0"/>
                <a:cs typeface="Calibri" panose="020F0502020204030204" pitchFamily="34" charset="0"/>
              </a:rPr>
              <a:t>ir atnaujinti savivaldybės strateginiuose dokumentuose numatytas priemones, </a:t>
            </a:r>
            <a:r>
              <a:rPr lang="lt-LT" sz="1800" i="1" dirty="0" smtClean="0">
                <a:effectLst/>
                <a:latin typeface="Calibri" panose="020F0502020204030204" pitchFamily="34" charset="0"/>
                <a:ea typeface="Calibri" panose="020F0502020204030204" pitchFamily="34" charset="0"/>
                <a:cs typeface="Calibri" panose="020F0502020204030204" pitchFamily="34" charset="0"/>
              </a:rPr>
              <a:t>skatinančias Šalčininkų </a:t>
            </a:r>
            <a:r>
              <a:rPr lang="lt-LT" sz="1800" i="1" dirty="0">
                <a:effectLst/>
                <a:latin typeface="Calibri" panose="020F0502020204030204" pitchFamily="34" charset="0"/>
                <a:ea typeface="Calibri" panose="020F0502020204030204" pitchFamily="34" charset="0"/>
                <a:cs typeface="Calibri" panose="020F0502020204030204" pitchFamily="34" charset="0"/>
              </a:rPr>
              <a:t>rajono savivaldybėje įsikūrusius darbdavius įdarbinti savivaldybės teritorijoje veikiančių švietimo įstaigų absolventus (pvz. parengiant ir įgyvendinant bendras jaunimo užimtumo programas), taip pat skatinti darbdavius sudaryti kuo palankesnes sąlygas jauniems žmonėms studijuoti, stažuotis, kelti kvalifikaciją.</a:t>
            </a:r>
          </a:p>
          <a:p>
            <a:pPr algn="just"/>
            <a:r>
              <a:rPr lang="lt-LT" sz="1800" i="1" dirty="0">
                <a:effectLst/>
                <a:latin typeface="Calibri" panose="020F0502020204030204" pitchFamily="34" charset="0"/>
                <a:ea typeface="Calibri" panose="020F0502020204030204" pitchFamily="34" charset="0"/>
              </a:rPr>
              <a:t>Peržiūrėti ir atnaujinti savivaldybės strateginiuose dokumentuose numatytas profesinį orientavimą stiprinančias priemones (pvz. nusimatant ir atliekant </a:t>
            </a:r>
            <a:r>
              <a:rPr lang="lt-LT" sz="1800" i="1" dirty="0" smtClean="0">
                <a:effectLst/>
                <a:latin typeface="Calibri" panose="020F0502020204030204" pitchFamily="34" charset="0"/>
                <a:ea typeface="Calibri" panose="020F0502020204030204" pitchFamily="34" charset="0"/>
              </a:rPr>
              <a:t>Šalčininkų </a:t>
            </a:r>
            <a:r>
              <a:rPr lang="lt-LT" sz="1800" i="1" dirty="0">
                <a:effectLst/>
                <a:latin typeface="Calibri" panose="020F0502020204030204" pitchFamily="34" charset="0"/>
                <a:ea typeface="Calibri" panose="020F0502020204030204" pitchFamily="34" charset="0"/>
              </a:rPr>
              <a:t>rajono savivaldybės žmogiškųjų išteklių pasiūlos ir paklausos tyrimą bei pagal tyrimo rezultatus planuojant žmogiškuosius išteklius bei profesinį orientavimą).</a:t>
            </a:r>
          </a:p>
          <a:p>
            <a:pPr algn="just"/>
            <a:r>
              <a:rPr lang="lt-LT" sz="1800" i="1" dirty="0" smtClean="0">
                <a:effectLst/>
                <a:latin typeface="Calibri" panose="020F0502020204030204" pitchFamily="34" charset="0"/>
                <a:ea typeface="Calibri" panose="020F0502020204030204" pitchFamily="34" charset="0"/>
                <a:cs typeface="Calibri" panose="020F0502020204030204" pitchFamily="34" charset="0"/>
              </a:rPr>
              <a:t>Rengiant </a:t>
            </a:r>
            <a:r>
              <a:rPr lang="lt-LT" sz="1800" i="1" dirty="0">
                <a:effectLst/>
                <a:latin typeface="Calibri" panose="020F0502020204030204" pitchFamily="34" charset="0"/>
                <a:ea typeface="Calibri" panose="020F0502020204030204" pitchFamily="34" charset="0"/>
                <a:cs typeface="Calibri" panose="020F0502020204030204" pitchFamily="34" charset="0"/>
              </a:rPr>
              <a:t>jaunimo problemų sprendimo planą numatyti jaunimo verslumo, ypač e-verslumo, skatinimo priemones ir / ar parengti/atnaujinti savivaldybės jaunimo verslumo skatinimo programą (pvz., </a:t>
            </a:r>
            <a:r>
              <a:rPr lang="lt-LT" sz="1800" i="1" dirty="0">
                <a:effectLst/>
                <a:latin typeface="Calibri" panose="020F0502020204030204" pitchFamily="34" charset="0"/>
                <a:ea typeface="Calibri" panose="020F0502020204030204" pitchFamily="34" charset="0"/>
                <a:cs typeface="Times New Roman" panose="02020603050405020304" pitchFamily="18" charset="0"/>
              </a:rPr>
              <a:t>kasmet rengti jaunimo verslumo kūrybines dirbtuves, sudaryti galimybę jauniems žmonėms pirmą kartą  arba iki tam tikro amžiaus nemokamai išsiimti verslo liudijimą).</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lt-LT" dirty="0"/>
          </a:p>
        </p:txBody>
      </p:sp>
    </p:spTree>
    <p:extLst>
      <p:ext uri="{BB962C8B-B14F-4D97-AF65-F5344CB8AC3E}">
        <p14:creationId xmlns:p14="http://schemas.microsoft.com/office/powerpoint/2010/main" val="12304568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Rekomenduojama:</a:t>
            </a:r>
          </a:p>
        </p:txBody>
      </p:sp>
      <p:sp>
        <p:nvSpPr>
          <p:cNvPr id="3" name="Content Placeholder 2"/>
          <p:cNvSpPr>
            <a:spLocks noGrp="1"/>
          </p:cNvSpPr>
          <p:nvPr>
            <p:ph idx="1"/>
          </p:nvPr>
        </p:nvSpPr>
        <p:spPr>
          <a:xfrm>
            <a:off x="197963" y="1270000"/>
            <a:ext cx="9076039" cy="5074239"/>
          </a:xfrm>
        </p:spPr>
        <p:txBody>
          <a:bodyPr>
            <a:normAutofit/>
          </a:bodyPr>
          <a:lstStyle/>
          <a:p>
            <a:pPr indent="356870" algn="just"/>
            <a:r>
              <a:rPr lang="lt-LT" i="1" dirty="0">
                <a:latin typeface="Calibri" panose="020F0502020204030204" pitchFamily="34" charset="0"/>
                <a:ea typeface="Calibri" panose="020F0502020204030204" pitchFamily="34" charset="0"/>
                <a:cs typeface="Calibri" panose="020F0502020204030204" pitchFamily="34" charset="0"/>
              </a:rPr>
              <a:t>Rekomenduojama skatinti savivaldybėje jaunimui (ne tik moksleiviams, bet ir vyresniam jaunimui) skirtų veiklų, renginių organizavimą, skatinti pačius jaunuolius siūlyti ir inicijuoti tokių veiklų organizavimą, jų tematiką, formą, sudaryti palankesnes sąlygas tokias veiklas organizuoti nemokamai </a:t>
            </a:r>
            <a:r>
              <a:rPr lang="en-US" i="1" dirty="0" smtClean="0">
                <a:latin typeface="Calibri" panose="020F0502020204030204" pitchFamily="34" charset="0"/>
                <a:ea typeface="Calibri" panose="020F0502020204030204" pitchFamily="34" charset="0"/>
                <a:cs typeface="Calibri" panose="020F0502020204030204" pitchFamily="34" charset="0"/>
              </a:rPr>
              <a:t>.</a:t>
            </a:r>
            <a:endParaRPr lang="en-US" sz="1800" i="1" dirty="0" smtClean="0">
              <a:effectLst/>
              <a:latin typeface="Calibri" panose="020F0502020204030204" pitchFamily="34" charset="0"/>
              <a:ea typeface="Calibri" panose="020F0502020204030204" pitchFamily="34" charset="0"/>
              <a:cs typeface="Calibri" panose="020F0502020204030204" pitchFamily="34" charset="0"/>
            </a:endParaRPr>
          </a:p>
          <a:p>
            <a:pPr indent="356870" algn="just"/>
            <a:r>
              <a:rPr lang="lt-LT" sz="1800" i="1" dirty="0" smtClean="0">
                <a:effectLst/>
                <a:latin typeface="Calibri" panose="020F0502020204030204" pitchFamily="34" charset="0"/>
                <a:ea typeface="Calibri" panose="020F0502020204030204" pitchFamily="34" charset="0"/>
                <a:cs typeface="Calibri" panose="020F0502020204030204" pitchFamily="34" charset="0"/>
              </a:rPr>
              <a:t>Norint </a:t>
            </a:r>
            <a:r>
              <a:rPr lang="lt-LT" sz="1800" i="1" dirty="0">
                <a:effectLst/>
                <a:latin typeface="Calibri" panose="020F0502020204030204" pitchFamily="34" charset="0"/>
                <a:ea typeface="Calibri" panose="020F0502020204030204" pitchFamily="34" charset="0"/>
                <a:cs typeface="Calibri" panose="020F0502020204030204" pitchFamily="34" charset="0"/>
              </a:rPr>
              <a:t>gerinti situaciją ir mažinti jaunimo žalingų įpročių paplitimą rekomenduojama skatinti sveikos gyvensenos propagavimą, organizuoti jaunimui patrauklias prevencines kampanijas (pvz. </a:t>
            </a:r>
            <a:r>
              <a:rPr lang="lt-LT" sz="1800" i="1" dirty="0" err="1">
                <a:effectLst/>
                <a:latin typeface="Calibri" panose="020F0502020204030204" pitchFamily="34" charset="0"/>
                <a:ea typeface="Calibri" panose="020F0502020204030204" pitchFamily="34" charset="0"/>
                <a:cs typeface="Calibri" panose="020F0502020204030204" pitchFamily="34" charset="0"/>
              </a:rPr>
              <a:t>soc</a:t>
            </a:r>
            <a:r>
              <a:rPr lang="lt-LT" sz="1800" i="1" dirty="0">
                <a:effectLst/>
                <a:latin typeface="Calibri" panose="020F0502020204030204" pitchFamily="34" charset="0"/>
                <a:ea typeface="Calibri" panose="020F0502020204030204" pitchFamily="34" charset="0"/>
                <a:cs typeface="Calibri" panose="020F0502020204030204" pitchFamily="34" charset="0"/>
              </a:rPr>
              <a:t>. tinklų  bei mobiliųjų aplikacijų pagalba organizuoti įvairius iššūkių konkursus, </a:t>
            </a:r>
            <a:r>
              <a:rPr lang="lt-LT" sz="1800" i="1" dirty="0">
                <a:effectLst/>
                <a:latin typeface="Calibri" panose="020F0502020204030204" pitchFamily="34" charset="0"/>
                <a:ea typeface="Calibri" panose="020F0502020204030204" pitchFamily="34" charset="0"/>
                <a:cs typeface="Times New Roman" panose="02020603050405020304" pitchFamily="18" charset="0"/>
              </a:rPr>
              <a:t>vykdyti periodinius lėtinių neinfekcinių ligų rizikos veiksnių (alkoholio, tabako, narkotikų vartojimo ir kt.) paplitimo nustatymo tyrimus / apklausas savivaldybės ugdymo įstaigose, pagal tyrimų / apklausų rezultatus planuoti ir vykdyti prevencines veiklas ugdymo įstaigose</a:t>
            </a:r>
            <a:r>
              <a:rPr lang="lt-LT" sz="1800" i="1" dirty="0">
                <a:effectLst/>
                <a:latin typeface="Calibri" panose="020F0502020204030204" pitchFamily="34" charset="0"/>
                <a:ea typeface="Calibri" panose="020F0502020204030204" pitchFamily="34" charset="0"/>
                <a:cs typeface="Calibri" panose="020F0502020204030204" pitchFamily="34" charset="0"/>
              </a:rPr>
              <a:t> ), riboti galimybes jaunuoliams įsigyti kvaišalų.</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p>
            <a:pPr indent="356870" algn="just"/>
            <a:r>
              <a:rPr lang="lt-LT" sz="1800" i="1" dirty="0" smtClean="0">
                <a:effectLst/>
                <a:latin typeface="Calibri" panose="020F0502020204030204" pitchFamily="34" charset="0"/>
                <a:ea typeface="Calibri" panose="020F0502020204030204" pitchFamily="34" charset="0"/>
                <a:cs typeface="Calibri" panose="020F0502020204030204" pitchFamily="34" charset="0"/>
              </a:rPr>
              <a:t>Į </a:t>
            </a:r>
            <a:r>
              <a:rPr lang="lt-LT" sz="1800" i="1" dirty="0">
                <a:effectLst/>
                <a:latin typeface="Calibri" panose="020F0502020204030204" pitchFamily="34" charset="0"/>
                <a:ea typeface="Calibri" panose="020F0502020204030204" pitchFamily="34" charset="0"/>
                <a:cs typeface="Calibri" panose="020F0502020204030204" pitchFamily="34" charset="0"/>
              </a:rPr>
              <a:t>savivaldybės jaunimo problemų sprendimo planą įtraukti jaunimo lytinio išprusimo gerinimo priemones, didinti jaunimo informavimą (organizuoti diskusijas, susitikimus su sveikatos specialistais, gydytojais, </a:t>
            </a:r>
            <a:r>
              <a:rPr lang="lt-LT" sz="1800" i="1" dirty="0">
                <a:effectLst/>
                <a:latin typeface="Calibri" panose="020F0502020204030204" pitchFamily="34" charset="0"/>
                <a:ea typeface="Calibri" panose="020F0502020204030204" pitchFamily="34" charset="0"/>
                <a:cs typeface="Times New Roman" panose="02020603050405020304" pitchFamily="18" charset="0"/>
              </a:rPr>
              <a:t>vykdyti lytiškumo ugdymo renginius ugdymo įstaigose</a:t>
            </a:r>
            <a:r>
              <a:rPr lang="lt-LT" sz="1800" i="1" dirty="0">
                <a:effectLst/>
                <a:latin typeface="Calibri" panose="020F0502020204030204" pitchFamily="34" charset="0"/>
                <a:ea typeface="Calibri" panose="020F0502020204030204" pitchFamily="34" charset="0"/>
                <a:cs typeface="Calibri" panose="020F0502020204030204" pitchFamily="34" charset="0"/>
              </a:rPr>
              <a:t>) bei kitas veiklas, skirtas jaunimo lytiškumo ugdymui ir jaunuolių rengimui šeimai, įtraukiant gerąją užsienio šalių patirtį.</a:t>
            </a:r>
            <a:endParaRPr lang="lt-LT"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lt-LT" dirty="0"/>
          </a:p>
        </p:txBody>
      </p:sp>
    </p:spTree>
    <p:extLst>
      <p:ext uri="{BB962C8B-B14F-4D97-AF65-F5344CB8AC3E}">
        <p14:creationId xmlns:p14="http://schemas.microsoft.com/office/powerpoint/2010/main" val="7070321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2D84CBF-0F36-4A5C-819A-0FDF2C1CF5CA}"/>
              </a:ext>
            </a:extLst>
          </p:cNvPr>
          <p:cNvSpPr>
            <a:spLocks noGrp="1"/>
          </p:cNvSpPr>
          <p:nvPr>
            <p:ph type="title"/>
          </p:nvPr>
        </p:nvSpPr>
        <p:spPr>
          <a:xfrm>
            <a:off x="677334" y="609599"/>
            <a:ext cx="8596668" cy="4942789"/>
          </a:xfrm>
        </p:spPr>
        <p:txBody>
          <a:bodyPr>
            <a:normAutofit fontScale="90000"/>
          </a:bodyPr>
          <a:lstStyle/>
          <a:p>
            <a:r>
              <a:rPr lang="lt-LT" dirty="0"/>
              <a:t>Sėkmės</a:t>
            </a:r>
            <a:br>
              <a:rPr lang="lt-LT" dirty="0"/>
            </a:br>
            <a:r>
              <a:rPr lang="en-US" dirty="0"/>
              <a:t/>
            </a:r>
            <a:br>
              <a:rPr lang="en-US" dirty="0"/>
            </a:br>
            <a:r>
              <a:rPr lang="en-US" dirty="0"/>
              <a:t/>
            </a:r>
            <a:br>
              <a:rPr lang="en-US" dirty="0"/>
            </a:br>
            <a:r>
              <a:rPr lang="lt-LT" dirty="0"/>
              <a:t>                         </a:t>
            </a:r>
            <a:r>
              <a:rPr lang="en-US" dirty="0"/>
              <a:t>S</a:t>
            </a:r>
            <a:r>
              <a:rPr lang="lt-LT" dirty="0" err="1"/>
              <a:t>ėkmės</a:t>
            </a:r>
            <a:r>
              <a:rPr lang="lt-LT" dirty="0"/>
              <a:t> darbuose</a:t>
            </a:r>
            <a:br>
              <a:rPr lang="lt-LT" dirty="0"/>
            </a:br>
            <a:r>
              <a:rPr lang="lt-LT" dirty="0"/>
              <a:t/>
            </a:r>
            <a:br>
              <a:rPr lang="lt-LT" dirty="0"/>
            </a:br>
            <a:r>
              <a:rPr lang="lt-LT" dirty="0"/>
              <a:t/>
            </a:r>
            <a:br>
              <a:rPr lang="lt-LT" dirty="0"/>
            </a:br>
            <a:r>
              <a:rPr lang="lt-LT" sz="2800" dirty="0"/>
              <a:t>VšĮ Darnaus vystymo projektai</a:t>
            </a:r>
            <a:br>
              <a:rPr lang="lt-LT" sz="2800" dirty="0"/>
            </a:br>
            <a:r>
              <a:rPr lang="lt-LT" sz="2800" dirty="0"/>
              <a:t>Direktorius</a:t>
            </a:r>
            <a:br>
              <a:rPr lang="lt-LT" sz="2800" dirty="0"/>
            </a:br>
            <a:r>
              <a:rPr lang="lt-LT" sz="2800" dirty="0"/>
              <a:t>Žydrūnas Šipka</a:t>
            </a:r>
            <a:br>
              <a:rPr lang="lt-LT" sz="2800" dirty="0"/>
            </a:br>
            <a:r>
              <a:rPr lang="lt-LT" sz="2800" dirty="0" err="1">
                <a:hlinkClick r:id="rId2"/>
              </a:rPr>
              <a:t>zydrunas</a:t>
            </a:r>
            <a:r>
              <a:rPr lang="en-US" sz="2800" dirty="0">
                <a:hlinkClick r:id="rId2"/>
              </a:rPr>
              <a:t>@dvp.lt</a:t>
            </a:r>
            <a:r>
              <a:rPr lang="en-US" sz="2800" dirty="0"/>
              <a:t/>
            </a:r>
            <a:br>
              <a:rPr lang="en-US" sz="2800" dirty="0"/>
            </a:br>
            <a:r>
              <a:rPr lang="en-US" sz="2800" dirty="0"/>
              <a:t>+370 659 05603</a:t>
            </a:r>
            <a:endParaRPr lang="lt-LT" dirty="0"/>
          </a:p>
        </p:txBody>
      </p:sp>
      <p:pic>
        <p:nvPicPr>
          <p:cNvPr id="4" name="Picture 4" descr="dvp pngą">
            <a:extLst>
              <a:ext uri="{FF2B5EF4-FFF2-40B4-BE49-F238E27FC236}">
                <a16:creationId xmlns:a16="http://schemas.microsoft.com/office/drawing/2014/main" id="{350CD5EA-F866-4CB6-84C5-DBB11A60098D}"/>
              </a:ext>
            </a:extLst>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51977" y="333291"/>
            <a:ext cx="2266021" cy="936709"/>
          </a:xfrm>
          <a:prstGeom prst="rect">
            <a:avLst/>
          </a:prstGeom>
          <a:noFill/>
          <a:ln>
            <a:noFill/>
          </a:ln>
        </p:spPr>
      </p:pic>
    </p:spTree>
    <p:extLst>
      <p:ext uri="{BB962C8B-B14F-4D97-AF65-F5344CB8AC3E}">
        <p14:creationId xmlns:p14="http://schemas.microsoft.com/office/powerpoint/2010/main" val="14360921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Tyrimo atlikimo metodai</a:t>
            </a:r>
          </a:p>
        </p:txBody>
      </p:sp>
      <p:sp>
        <p:nvSpPr>
          <p:cNvPr id="3" name="Content Placeholder 2"/>
          <p:cNvSpPr>
            <a:spLocks noGrp="1"/>
          </p:cNvSpPr>
          <p:nvPr>
            <p:ph idx="1"/>
          </p:nvPr>
        </p:nvSpPr>
        <p:spPr>
          <a:xfrm>
            <a:off x="581554" y="1500188"/>
            <a:ext cx="8788227" cy="4569749"/>
          </a:xfrm>
        </p:spPr>
        <p:txBody>
          <a:bodyPr>
            <a:normAutofit fontScale="92500" lnSpcReduction="10000"/>
          </a:bodyPr>
          <a:lstStyle/>
          <a:p>
            <a:pPr marL="0" indent="0">
              <a:buNone/>
            </a:pPr>
            <a:r>
              <a:rPr lang="lt-LT" dirty="0"/>
              <a:t>Rengiant tyrimą buvo atlikta jaunimo apklausa respondentams pateikiant anketą, sudarytą iš 85 klausimų. Apklausa apėmė šias jaunuoliams svarbiausias sritis: </a:t>
            </a:r>
          </a:p>
          <a:p>
            <a:pPr lvl="0"/>
            <a:r>
              <a:rPr lang="lt-LT" dirty="0"/>
              <a:t>mokykla;</a:t>
            </a:r>
          </a:p>
          <a:p>
            <a:pPr lvl="0"/>
            <a:r>
              <a:rPr lang="lt-LT" dirty="0"/>
              <a:t>studijos;</a:t>
            </a:r>
          </a:p>
          <a:p>
            <a:pPr lvl="0"/>
            <a:r>
              <a:rPr lang="lt-LT" dirty="0"/>
              <a:t>darbas;</a:t>
            </a:r>
          </a:p>
          <a:p>
            <a:pPr lvl="0"/>
            <a:r>
              <a:rPr lang="lt-LT" dirty="0"/>
              <a:t>laisvalaikis;</a:t>
            </a:r>
          </a:p>
          <a:p>
            <a:pPr lvl="0"/>
            <a:r>
              <a:rPr lang="lt-LT" dirty="0"/>
              <a:t>draugai;</a:t>
            </a:r>
          </a:p>
          <a:p>
            <a:pPr lvl="0"/>
            <a:r>
              <a:rPr lang="lt-LT" dirty="0"/>
              <a:t>gyvenimo sąlygos;</a:t>
            </a:r>
          </a:p>
          <a:p>
            <a:pPr lvl="0"/>
            <a:r>
              <a:rPr lang="lt-LT" dirty="0"/>
              <a:t>dalyvavimas;</a:t>
            </a:r>
          </a:p>
          <a:p>
            <a:pPr lvl="0"/>
            <a:r>
              <a:rPr lang="lt-LT" dirty="0"/>
              <a:t>įpročiai;</a:t>
            </a:r>
          </a:p>
          <a:p>
            <a:pPr lvl="0"/>
            <a:r>
              <a:rPr lang="lt-LT" dirty="0"/>
              <a:t>psichologinė ir fizinė savijauta;</a:t>
            </a:r>
          </a:p>
          <a:p>
            <a:pPr lvl="0"/>
            <a:r>
              <a:rPr lang="lt-LT" dirty="0"/>
              <a:t>lytinė elgsena ir šeimos planavimas;</a:t>
            </a:r>
          </a:p>
          <a:p>
            <a:pPr lvl="0"/>
            <a:r>
              <a:rPr lang="lt-LT" dirty="0"/>
              <a:t>demografiniai rodikliai.</a:t>
            </a:r>
          </a:p>
          <a:p>
            <a:endParaRPr lang="lt-LT" dirty="0"/>
          </a:p>
        </p:txBody>
      </p:sp>
    </p:spTree>
    <p:extLst>
      <p:ext uri="{BB962C8B-B14F-4D97-AF65-F5344CB8AC3E}">
        <p14:creationId xmlns:p14="http://schemas.microsoft.com/office/powerpoint/2010/main" val="6159607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3389840" cy="1398589"/>
          </a:xfrm>
        </p:spPr>
        <p:txBody>
          <a:bodyPr>
            <a:normAutofit fontScale="90000"/>
          </a:bodyPr>
          <a:lstStyle/>
          <a:p>
            <a:r>
              <a:rPr lang="lt-LT" b="1" dirty="0"/>
              <a:t>Demografinės tiriamųjų charakteristikos</a:t>
            </a:r>
            <a:endParaRPr lang="lt-LT" dirty="0"/>
          </a:p>
        </p:txBody>
      </p:sp>
      <p:sp>
        <p:nvSpPr>
          <p:cNvPr id="3" name="Content Placeholder 2"/>
          <p:cNvSpPr>
            <a:spLocks noGrp="1"/>
          </p:cNvSpPr>
          <p:nvPr>
            <p:ph idx="1"/>
          </p:nvPr>
        </p:nvSpPr>
        <p:spPr>
          <a:xfrm>
            <a:off x="677334" y="2312989"/>
            <a:ext cx="3389840" cy="4297361"/>
          </a:xfrm>
        </p:spPr>
        <p:txBody>
          <a:bodyPr/>
          <a:lstStyle/>
          <a:p>
            <a:r>
              <a:rPr lang="lt-LT" dirty="0">
                <a:solidFill>
                  <a:schemeClr val="accent1">
                    <a:lumMod val="50000"/>
                  </a:schemeClr>
                </a:solidFill>
              </a:rPr>
              <a:t>Šio kiekybinio tyrimo imties dydis – </a:t>
            </a:r>
            <a:r>
              <a:rPr lang="lt-LT" dirty="0" smtClean="0">
                <a:solidFill>
                  <a:schemeClr val="accent1">
                    <a:lumMod val="50000"/>
                  </a:schemeClr>
                </a:solidFill>
              </a:rPr>
              <a:t>3</a:t>
            </a:r>
            <a:r>
              <a:rPr lang="en-US" dirty="0" smtClean="0">
                <a:solidFill>
                  <a:schemeClr val="accent1">
                    <a:lumMod val="50000"/>
                  </a:schemeClr>
                </a:solidFill>
              </a:rPr>
              <a:t>11</a:t>
            </a:r>
            <a:r>
              <a:rPr lang="lt-LT" dirty="0" smtClean="0">
                <a:solidFill>
                  <a:schemeClr val="accent1">
                    <a:lumMod val="50000"/>
                  </a:schemeClr>
                </a:solidFill>
              </a:rPr>
              <a:t> tiriamųjų </a:t>
            </a:r>
            <a:r>
              <a:rPr lang="lt-LT" dirty="0">
                <a:solidFill>
                  <a:schemeClr val="accent1">
                    <a:lumMod val="50000"/>
                  </a:schemeClr>
                </a:solidFill>
              </a:rPr>
              <a:t>jaunuoliai (1 pav.).</a:t>
            </a:r>
          </a:p>
        </p:txBody>
      </p:sp>
      <p:sp>
        <p:nvSpPr>
          <p:cNvPr id="5" name="Rectangle 4"/>
          <p:cNvSpPr/>
          <p:nvPr/>
        </p:nvSpPr>
        <p:spPr>
          <a:xfrm>
            <a:off x="6610348" y="6550223"/>
            <a:ext cx="1473480" cy="246221"/>
          </a:xfrm>
          <a:prstGeom prst="rect">
            <a:avLst/>
          </a:prstGeom>
        </p:spPr>
        <p:txBody>
          <a:bodyPr wrap="none">
            <a:spAutoFit/>
          </a:bodyPr>
          <a:lstStyle/>
          <a:p>
            <a:r>
              <a:rPr lang="lt-LT" sz="1000" b="1" dirty="0">
                <a:solidFill>
                  <a:schemeClr val="accent2">
                    <a:lumMod val="50000"/>
                  </a:schemeClr>
                </a:solidFill>
                <a:effectLst/>
                <a:ea typeface="Calibri" panose="020F0502020204030204" pitchFamily="34" charset="0"/>
                <a:cs typeface="Times New Roman" panose="02020603050405020304" pitchFamily="18" charset="0"/>
              </a:rPr>
              <a:t>1 pav. (proc., </a:t>
            </a:r>
            <a:r>
              <a:rPr lang="lt-LT" sz="1000" b="1" dirty="0" smtClean="0">
                <a:solidFill>
                  <a:schemeClr val="accent2">
                    <a:lumMod val="50000"/>
                  </a:schemeClr>
                </a:solidFill>
                <a:effectLst/>
                <a:ea typeface="Calibri" panose="020F0502020204030204" pitchFamily="34" charset="0"/>
                <a:cs typeface="Times New Roman" panose="02020603050405020304" pitchFamily="18" charset="0"/>
              </a:rPr>
              <a:t>N=311)</a:t>
            </a:r>
            <a:endParaRPr lang="lt-LT" sz="1000" dirty="0">
              <a:solidFill>
                <a:schemeClr val="accent2">
                  <a:lumMod val="50000"/>
                </a:schemeClr>
              </a:solidFill>
            </a:endParaRPr>
          </a:p>
        </p:txBody>
      </p:sp>
      <p:graphicFrame>
        <p:nvGraphicFramePr>
          <p:cNvPr id="7" name="Chart 6">
            <a:extLst>
              <a:ext uri="{FF2B5EF4-FFF2-40B4-BE49-F238E27FC236}">
                <a16:creationId xmlns:a16="http://schemas.microsoft.com/office/drawing/2014/main" id="{00000000-0008-0000-0100-000012000000}"/>
              </a:ext>
            </a:extLst>
          </p:cNvPr>
          <p:cNvGraphicFramePr/>
          <p:nvPr>
            <p:extLst>
              <p:ext uri="{D42A27DB-BD31-4B8C-83A1-F6EECF244321}">
                <p14:modId xmlns:p14="http://schemas.microsoft.com/office/powerpoint/2010/main" val="247798437"/>
              </p:ext>
            </p:extLst>
          </p:nvPr>
        </p:nvGraphicFramePr>
        <p:xfrm>
          <a:off x="4947105" y="349448"/>
          <a:ext cx="4799965" cy="62007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16768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Mokykla</a:t>
            </a:r>
          </a:p>
        </p:txBody>
      </p:sp>
      <p:sp>
        <p:nvSpPr>
          <p:cNvPr id="3" name="Content Placeholder 2"/>
          <p:cNvSpPr>
            <a:spLocks noGrp="1"/>
          </p:cNvSpPr>
          <p:nvPr>
            <p:ph sz="half" idx="2"/>
          </p:nvPr>
        </p:nvSpPr>
        <p:spPr>
          <a:xfrm>
            <a:off x="677334" y="1571625"/>
            <a:ext cx="4184034" cy="4526887"/>
          </a:xfrm>
        </p:spPr>
        <p:txBody>
          <a:bodyPr>
            <a:normAutofit fontScale="85000" lnSpcReduction="20000"/>
          </a:bodyPr>
          <a:lstStyle/>
          <a:p>
            <a:r>
              <a:rPr lang="lt-LT" dirty="0" smtClean="0"/>
              <a:t>Daugiau nei pusė </a:t>
            </a:r>
            <a:r>
              <a:rPr lang="lt-LT" dirty="0"/>
              <a:t>– </a:t>
            </a:r>
            <a:r>
              <a:rPr lang="lt-LT" dirty="0" smtClean="0"/>
              <a:t>60 </a:t>
            </a:r>
            <a:r>
              <a:rPr lang="lt-LT" dirty="0"/>
              <a:t>proc. – moksleivių </a:t>
            </a:r>
            <a:r>
              <a:rPr lang="lt-LT" dirty="0" smtClean="0"/>
              <a:t>geba </a:t>
            </a:r>
            <a:r>
              <a:rPr lang="lt-LT" dirty="0"/>
              <a:t>gerai arba labai gerai kontroliuoti įvykius bei spręsti mokykloje kylančias problemas</a:t>
            </a:r>
            <a:r>
              <a:rPr lang="en-US" dirty="0"/>
              <a:t> (2 </a:t>
            </a:r>
            <a:r>
              <a:rPr lang="en-US" dirty="0" err="1"/>
              <a:t>pav</a:t>
            </a:r>
            <a:r>
              <a:rPr lang="en-US" dirty="0"/>
              <a:t>.)</a:t>
            </a:r>
            <a:r>
              <a:rPr lang="lt-LT" dirty="0"/>
              <a:t>;</a:t>
            </a:r>
            <a:endParaRPr lang="en-US" dirty="0"/>
          </a:p>
          <a:p>
            <a:r>
              <a:rPr lang="en-US" dirty="0" smtClean="0"/>
              <a:t>9</a:t>
            </a:r>
            <a:r>
              <a:rPr lang="lt-LT" dirty="0" smtClean="0"/>
              <a:t>5 </a:t>
            </a:r>
            <a:r>
              <a:rPr lang="lt-LT" dirty="0"/>
              <a:t>proc. nurodo jog mokosi</a:t>
            </a:r>
            <a:r>
              <a:rPr lang="en-US" dirty="0"/>
              <a:t> </a:t>
            </a:r>
            <a:r>
              <a:rPr lang="en-US" dirty="0" err="1"/>
              <a:t>saugioje</a:t>
            </a:r>
            <a:r>
              <a:rPr lang="en-US" dirty="0"/>
              <a:t> </a:t>
            </a:r>
            <a:r>
              <a:rPr lang="en-US" dirty="0" err="1"/>
              <a:t>aplinkoje</a:t>
            </a:r>
            <a:r>
              <a:rPr lang="en-US" dirty="0"/>
              <a:t> (</a:t>
            </a:r>
            <a:r>
              <a:rPr lang="en-US" dirty="0" smtClean="0"/>
              <a:t>201</a:t>
            </a:r>
            <a:r>
              <a:rPr lang="lt-LT" dirty="0" smtClean="0"/>
              <a:t>2</a:t>
            </a:r>
            <a:r>
              <a:rPr lang="en-US" dirty="0" smtClean="0"/>
              <a:t> </a:t>
            </a:r>
            <a:r>
              <a:rPr lang="en-US" dirty="0"/>
              <a:t>m. </a:t>
            </a:r>
            <a:r>
              <a:rPr lang="en-US" dirty="0" err="1"/>
              <a:t>duomenimis</a:t>
            </a:r>
            <a:r>
              <a:rPr lang="en-US" dirty="0"/>
              <a:t> – </a:t>
            </a:r>
            <a:r>
              <a:rPr lang="lt-LT" dirty="0" smtClean="0"/>
              <a:t>67</a:t>
            </a:r>
            <a:r>
              <a:rPr lang="en-US" dirty="0" smtClean="0"/>
              <a:t> </a:t>
            </a:r>
            <a:r>
              <a:rPr lang="en-US" dirty="0"/>
              <a:t>proc.)</a:t>
            </a:r>
            <a:r>
              <a:rPr lang="lt-LT" dirty="0"/>
              <a:t>;</a:t>
            </a:r>
          </a:p>
          <a:p>
            <a:r>
              <a:rPr lang="lt-LT" dirty="0"/>
              <a:t>Dauguma moksleivių neturi lankomumo problemos (8</a:t>
            </a:r>
            <a:r>
              <a:rPr lang="en-US" dirty="0"/>
              <a:t>6 </a:t>
            </a:r>
            <a:r>
              <a:rPr lang="lt-LT" dirty="0"/>
              <a:t>proc.);</a:t>
            </a:r>
          </a:p>
          <a:p>
            <a:r>
              <a:rPr lang="lt-LT" dirty="0"/>
              <a:t>Net </a:t>
            </a:r>
            <a:r>
              <a:rPr lang="lt-LT" dirty="0" smtClean="0"/>
              <a:t>51 proc </a:t>
            </a:r>
            <a:r>
              <a:rPr lang="lt-LT" dirty="0"/>
              <a:t>apklaustų moksleivių turi aukščiausią pažymių vidurkį (8,51 -10</a:t>
            </a:r>
            <a:r>
              <a:rPr lang="lt-LT" dirty="0" smtClean="0"/>
              <a:t>), </a:t>
            </a:r>
            <a:r>
              <a:rPr lang="en-US" dirty="0"/>
              <a:t>(</a:t>
            </a:r>
            <a:r>
              <a:rPr lang="en-US" dirty="0" smtClean="0"/>
              <a:t>201</a:t>
            </a:r>
            <a:r>
              <a:rPr lang="lt-LT" dirty="0" smtClean="0"/>
              <a:t>2</a:t>
            </a:r>
            <a:r>
              <a:rPr lang="en-US" dirty="0" smtClean="0"/>
              <a:t> </a:t>
            </a:r>
            <a:r>
              <a:rPr lang="en-US" dirty="0"/>
              <a:t>m. </a:t>
            </a:r>
            <a:r>
              <a:rPr lang="en-US" dirty="0" err="1"/>
              <a:t>duomenimis</a:t>
            </a:r>
            <a:r>
              <a:rPr lang="en-US" dirty="0"/>
              <a:t> – </a:t>
            </a:r>
            <a:r>
              <a:rPr lang="lt-LT" dirty="0" smtClean="0"/>
              <a:t>25</a:t>
            </a:r>
            <a:r>
              <a:rPr lang="en-US" dirty="0" smtClean="0"/>
              <a:t> </a:t>
            </a:r>
            <a:r>
              <a:rPr lang="en-US" dirty="0"/>
              <a:t>proc.)</a:t>
            </a:r>
            <a:r>
              <a:rPr lang="lt-LT" dirty="0" smtClean="0"/>
              <a:t>;</a:t>
            </a:r>
            <a:endParaRPr lang="lt-LT" dirty="0"/>
          </a:p>
          <a:p>
            <a:r>
              <a:rPr lang="en-US" dirty="0"/>
              <a:t>B</a:t>
            </a:r>
            <a:r>
              <a:rPr lang="lt-LT" dirty="0"/>
              <a:t>ū</a:t>
            </a:r>
            <a:r>
              <a:rPr lang="en-US" dirty="0" err="1"/>
              <a:t>sima</a:t>
            </a:r>
            <a:r>
              <a:rPr lang="en-US" dirty="0"/>
              <a:t> </a:t>
            </a:r>
            <a:r>
              <a:rPr lang="en-US" dirty="0" err="1"/>
              <a:t>profesija</a:t>
            </a:r>
            <a:r>
              <a:rPr lang="en-US" dirty="0"/>
              <a:t> </a:t>
            </a:r>
            <a:r>
              <a:rPr lang="en-US" dirty="0" err="1"/>
              <a:t>mokiniai</a:t>
            </a:r>
            <a:r>
              <a:rPr lang="en-US" dirty="0"/>
              <a:t> </a:t>
            </a:r>
            <a:r>
              <a:rPr lang="en-US" dirty="0" err="1"/>
              <a:t>domisi</a:t>
            </a:r>
            <a:r>
              <a:rPr lang="en-US" dirty="0"/>
              <a:t> </a:t>
            </a:r>
            <a:r>
              <a:rPr lang="en-US" dirty="0" err="1"/>
              <a:t>vidutini</a:t>
            </a:r>
            <a:r>
              <a:rPr lang="lt-LT" dirty="0"/>
              <a:t>škai </a:t>
            </a:r>
            <a:r>
              <a:rPr lang="lt-LT" dirty="0" smtClean="0"/>
              <a:t>(62 </a:t>
            </a:r>
            <a:r>
              <a:rPr lang="lt-LT" dirty="0"/>
              <a:t>proc.) Stipriai būsima profesija domisi </a:t>
            </a:r>
            <a:r>
              <a:rPr lang="lt-LT" dirty="0" smtClean="0"/>
              <a:t>29 </a:t>
            </a:r>
            <a:r>
              <a:rPr lang="lt-LT" dirty="0"/>
              <a:t>proc. </a:t>
            </a:r>
            <a:r>
              <a:rPr lang="en-US" dirty="0"/>
              <a:t>m</a:t>
            </a:r>
            <a:r>
              <a:rPr lang="lt-LT" dirty="0" smtClean="0"/>
              <a:t>oksleivių</a:t>
            </a:r>
            <a:r>
              <a:rPr lang="lt-LT" dirty="0" smtClean="0"/>
              <a:t>;</a:t>
            </a:r>
          </a:p>
          <a:p>
            <a:r>
              <a:rPr lang="lt-LT" dirty="0" smtClean="0"/>
              <a:t>Moksleivių aktyvumo mokinių savivaldoje lygis vidutinis (52 proc</a:t>
            </a:r>
            <a:r>
              <a:rPr lang="lt-LT" dirty="0" smtClean="0"/>
              <a:t>.)</a:t>
            </a:r>
            <a:r>
              <a:rPr lang="en-US" dirty="0" smtClean="0"/>
              <a:t>.</a:t>
            </a:r>
            <a:r>
              <a:rPr lang="lt-LT" dirty="0" smtClean="0"/>
              <a:t> </a:t>
            </a:r>
            <a:r>
              <a:rPr lang="lt-LT" dirty="0" smtClean="0"/>
              <a:t>Aukštas aktyvumo lygis būdingas 43 proc. (2012 m. duomenimis – 33 proc.)</a:t>
            </a:r>
            <a:endParaRPr lang="lt-LT" dirty="0"/>
          </a:p>
        </p:txBody>
      </p:sp>
      <p:graphicFrame>
        <p:nvGraphicFramePr>
          <p:cNvPr id="21" name="Chart 20">
            <a:extLst>
              <a:ext uri="{FF2B5EF4-FFF2-40B4-BE49-F238E27FC236}">
                <a16:creationId xmlns:a16="http://schemas.microsoft.com/office/drawing/2014/main" id="{00000000-0008-0000-0100-000007000000}"/>
              </a:ext>
            </a:extLst>
          </p:cNvPr>
          <p:cNvGraphicFramePr/>
          <p:nvPr>
            <p:extLst>
              <p:ext uri="{D42A27DB-BD31-4B8C-83A1-F6EECF244321}">
                <p14:modId xmlns:p14="http://schemas.microsoft.com/office/powerpoint/2010/main" val="653393605"/>
              </p:ext>
            </p:extLst>
          </p:nvPr>
        </p:nvGraphicFramePr>
        <p:xfrm>
          <a:off x="5465340" y="1750061"/>
          <a:ext cx="5167745" cy="3665393"/>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9"/>
          <p:cNvSpPr/>
          <p:nvPr/>
        </p:nvSpPr>
        <p:spPr>
          <a:xfrm>
            <a:off x="5822743" y="5413781"/>
            <a:ext cx="4452937" cy="400110"/>
          </a:xfrm>
          <a:prstGeom prst="rect">
            <a:avLst/>
          </a:prstGeom>
        </p:spPr>
        <p:txBody>
          <a:bodyPr wrap="square">
            <a:spAutoFit/>
          </a:bodyPr>
          <a:lstStyle/>
          <a:p>
            <a:pPr algn="ctr"/>
            <a:r>
              <a:rPr lang="lt-LT" sz="1000" b="1" dirty="0">
                <a:solidFill>
                  <a:schemeClr val="accent2">
                    <a:lumMod val="50000"/>
                  </a:schemeClr>
                </a:solidFill>
                <a:ea typeface="Times New Roman" panose="02020603050405020304" pitchFamily="18" charset="0"/>
              </a:rPr>
              <a:t>2 pav. Tiriamųjų pasiskirstymas pagal įvykių kontrolės ir gebėjimo įveikti problemas rodiklį (proc., </a:t>
            </a:r>
            <a:r>
              <a:rPr lang="lt-LT" sz="1000" b="1" dirty="0" smtClean="0">
                <a:solidFill>
                  <a:schemeClr val="accent2">
                    <a:lumMod val="50000"/>
                  </a:schemeClr>
                </a:solidFill>
                <a:ea typeface="Times New Roman" panose="02020603050405020304" pitchFamily="18" charset="0"/>
              </a:rPr>
              <a:t>N=185)</a:t>
            </a:r>
            <a:endParaRPr lang="lt-LT" sz="1000" dirty="0">
              <a:solidFill>
                <a:schemeClr val="accent2">
                  <a:lumMod val="50000"/>
                </a:schemeClr>
              </a:solidFill>
            </a:endParaRPr>
          </a:p>
        </p:txBody>
      </p:sp>
    </p:spTree>
    <p:extLst>
      <p:ext uri="{BB962C8B-B14F-4D97-AF65-F5344CB8AC3E}">
        <p14:creationId xmlns:p14="http://schemas.microsoft.com/office/powerpoint/2010/main" val="30175734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Studijos</a:t>
            </a:r>
          </a:p>
        </p:txBody>
      </p:sp>
      <p:sp>
        <p:nvSpPr>
          <p:cNvPr id="4" name="Content Placeholder 3"/>
          <p:cNvSpPr>
            <a:spLocks noGrp="1"/>
          </p:cNvSpPr>
          <p:nvPr>
            <p:ph sz="half" idx="2"/>
          </p:nvPr>
        </p:nvSpPr>
        <p:spPr>
          <a:xfrm>
            <a:off x="677334" y="1557339"/>
            <a:ext cx="4184034" cy="4484024"/>
          </a:xfrm>
        </p:spPr>
        <p:txBody>
          <a:bodyPr>
            <a:normAutofit fontScale="92500" lnSpcReduction="10000"/>
          </a:bodyPr>
          <a:lstStyle/>
          <a:p>
            <a:r>
              <a:rPr lang="lt-LT" dirty="0" smtClean="0"/>
              <a:t>79 </a:t>
            </a:r>
            <a:r>
              <a:rPr lang="lt-LT" dirty="0"/>
              <a:t>proc. studentų  būsimomis studijomis domėjosi vidutiniškai, </a:t>
            </a:r>
            <a:r>
              <a:rPr lang="lt-LT" dirty="0" smtClean="0"/>
              <a:t>10 </a:t>
            </a:r>
            <a:r>
              <a:rPr lang="lt-LT" dirty="0"/>
              <a:t>proc. domėjosi </a:t>
            </a:r>
            <a:r>
              <a:rPr lang="lt-LT" dirty="0" smtClean="0"/>
              <a:t>stipriai. Mažai </a:t>
            </a:r>
            <a:r>
              <a:rPr lang="lt-LT" dirty="0"/>
              <a:t>domėjosi </a:t>
            </a:r>
            <a:r>
              <a:rPr lang="lt-LT" dirty="0" smtClean="0"/>
              <a:t>11 </a:t>
            </a:r>
            <a:r>
              <a:rPr lang="lt-LT" dirty="0"/>
              <a:t>proc. (</a:t>
            </a:r>
            <a:r>
              <a:rPr lang="lt-LT" dirty="0" smtClean="0"/>
              <a:t>2012 </a:t>
            </a:r>
            <a:r>
              <a:rPr lang="lt-LT" dirty="0"/>
              <a:t>m. duomenimis – </a:t>
            </a:r>
            <a:r>
              <a:rPr lang="lt-LT" dirty="0" smtClean="0"/>
              <a:t>17 </a:t>
            </a:r>
            <a:r>
              <a:rPr lang="lt-LT" dirty="0"/>
              <a:t>proc.) (3 pav.).</a:t>
            </a:r>
          </a:p>
          <a:p>
            <a:r>
              <a:rPr lang="lt-LT" dirty="0" smtClean="0"/>
              <a:t>75 </a:t>
            </a:r>
            <a:r>
              <a:rPr lang="lt-LT" dirty="0"/>
              <a:t>proc. studentų ketina studijas tęsti toje pačioje srityje Lietuvoje, užsienyje – </a:t>
            </a:r>
            <a:r>
              <a:rPr lang="lt-LT" dirty="0" smtClean="0"/>
              <a:t>25 </a:t>
            </a:r>
            <a:r>
              <a:rPr lang="lt-LT" dirty="0"/>
              <a:t>proc. (</a:t>
            </a:r>
            <a:r>
              <a:rPr lang="lt-LT" dirty="0" smtClean="0"/>
              <a:t>2012 </a:t>
            </a:r>
            <a:r>
              <a:rPr lang="lt-LT" dirty="0"/>
              <a:t>m. duomenimis </a:t>
            </a:r>
            <a:r>
              <a:rPr lang="lt-LT" dirty="0" smtClean="0"/>
              <a:t>Lietuvoje – 29 proc. </a:t>
            </a:r>
            <a:r>
              <a:rPr lang="en-US" dirty="0" smtClean="0"/>
              <a:t>u</a:t>
            </a:r>
            <a:r>
              <a:rPr lang="lt-LT" dirty="0" smtClean="0"/>
              <a:t>žsienyje </a:t>
            </a:r>
            <a:r>
              <a:rPr lang="lt-LT" dirty="0" smtClean="0"/>
              <a:t>- 22 </a:t>
            </a:r>
            <a:r>
              <a:rPr lang="lt-LT" dirty="0"/>
              <a:t>proc.). Kitoje srityje Lietuvoje studijas tęsti linkę </a:t>
            </a:r>
            <a:r>
              <a:rPr lang="lt-LT" dirty="0" smtClean="0"/>
              <a:t>25 </a:t>
            </a:r>
            <a:r>
              <a:rPr lang="lt-LT" dirty="0"/>
              <a:t>proc., užsienyje </a:t>
            </a:r>
            <a:r>
              <a:rPr lang="lt-LT" dirty="0" smtClean="0"/>
              <a:t>19 </a:t>
            </a:r>
            <a:r>
              <a:rPr lang="lt-LT" dirty="0"/>
              <a:t>proc. (</a:t>
            </a:r>
            <a:r>
              <a:rPr lang="lt-LT" dirty="0" smtClean="0"/>
              <a:t>2012 </a:t>
            </a:r>
            <a:r>
              <a:rPr lang="lt-LT" dirty="0"/>
              <a:t>m. duomenimis </a:t>
            </a:r>
            <a:r>
              <a:rPr lang="lt-LT" dirty="0" smtClean="0"/>
              <a:t>10 </a:t>
            </a:r>
            <a:r>
              <a:rPr lang="lt-LT" dirty="0"/>
              <a:t>proc. i</a:t>
            </a:r>
            <a:r>
              <a:rPr lang="lt-LT" dirty="0" smtClean="0"/>
              <a:t>r 17 proc</a:t>
            </a:r>
            <a:r>
              <a:rPr lang="lt-LT" dirty="0"/>
              <a:t>.).</a:t>
            </a:r>
          </a:p>
          <a:p>
            <a:r>
              <a:rPr lang="lt-LT" dirty="0"/>
              <a:t>Studentų aktyvumo savivaldoje lygis – vidutinis </a:t>
            </a:r>
            <a:r>
              <a:rPr lang="lt-LT" dirty="0" smtClean="0"/>
              <a:t>(75 </a:t>
            </a:r>
            <a:r>
              <a:rPr lang="lt-LT" dirty="0"/>
              <a:t>proc.). </a:t>
            </a:r>
            <a:r>
              <a:rPr lang="lt-LT" dirty="0" smtClean="0"/>
              <a:t>Aukštas aktyvumo lygis savivaldoje – 23 proc. (2012 </a:t>
            </a:r>
            <a:r>
              <a:rPr lang="lt-LT" dirty="0"/>
              <a:t>m. duomenimis </a:t>
            </a:r>
            <a:r>
              <a:rPr lang="lt-LT" dirty="0" smtClean="0"/>
              <a:t>9 </a:t>
            </a:r>
            <a:r>
              <a:rPr lang="lt-LT" dirty="0"/>
              <a:t>proc</a:t>
            </a:r>
            <a:r>
              <a:rPr lang="lt-LT" dirty="0" smtClean="0"/>
              <a:t>.). </a:t>
            </a:r>
            <a:endParaRPr lang="lt-LT" dirty="0"/>
          </a:p>
        </p:txBody>
      </p:sp>
      <p:sp>
        <p:nvSpPr>
          <p:cNvPr id="8" name="Rectangle 7"/>
          <p:cNvSpPr/>
          <p:nvPr/>
        </p:nvSpPr>
        <p:spPr>
          <a:xfrm>
            <a:off x="4806324" y="5415397"/>
            <a:ext cx="6096000" cy="246221"/>
          </a:xfrm>
          <a:prstGeom prst="rect">
            <a:avLst/>
          </a:prstGeom>
        </p:spPr>
        <p:txBody>
          <a:bodyPr>
            <a:spAutoFit/>
          </a:bodyPr>
          <a:lstStyle/>
          <a:p>
            <a:pPr algn="ctr">
              <a:spcAft>
                <a:spcPts val="0"/>
              </a:spcAft>
            </a:pPr>
            <a:r>
              <a:rPr lang="lt-LT" sz="1000" b="1" dirty="0">
                <a:solidFill>
                  <a:schemeClr val="accent2">
                    <a:lumMod val="50000"/>
                  </a:schemeClr>
                </a:solidFill>
                <a:ea typeface="Calibri" panose="020F0502020204030204" pitchFamily="34" charset="0"/>
                <a:cs typeface="Times New Roman" panose="02020603050405020304" pitchFamily="18" charset="0"/>
              </a:rPr>
              <a:t>3 pav. Respondentų pasiskirstymas pagal domėjimosi būsima profesija rodiklį (proc., </a:t>
            </a:r>
            <a:r>
              <a:rPr lang="lt-LT" sz="1000" b="1" dirty="0" smtClean="0">
                <a:solidFill>
                  <a:schemeClr val="accent2">
                    <a:lumMod val="50000"/>
                  </a:schemeClr>
                </a:solidFill>
                <a:ea typeface="Calibri" panose="020F0502020204030204" pitchFamily="34" charset="0"/>
                <a:cs typeface="Times New Roman" panose="02020603050405020304" pitchFamily="18" charset="0"/>
              </a:rPr>
              <a:t>N=52)</a:t>
            </a:r>
            <a:endParaRPr lang="lt-LT" sz="1000" dirty="0">
              <a:solidFill>
                <a:schemeClr val="accent2">
                  <a:lumMod val="50000"/>
                </a:schemeClr>
              </a:solidFill>
              <a:effectLst/>
              <a:ea typeface="Calibri" panose="020F0502020204030204" pitchFamily="34" charset="0"/>
              <a:cs typeface="Times New Roman" panose="02020603050405020304" pitchFamily="18" charset="0"/>
            </a:endParaRPr>
          </a:p>
        </p:txBody>
      </p:sp>
      <p:graphicFrame>
        <p:nvGraphicFramePr>
          <p:cNvPr id="6" name="Chart 5">
            <a:extLst>
              <a:ext uri="{FF2B5EF4-FFF2-40B4-BE49-F238E27FC236}">
                <a16:creationId xmlns:a16="http://schemas.microsoft.com/office/drawing/2014/main" id="{00000000-0008-0000-0100-000002000000}"/>
              </a:ext>
            </a:extLst>
          </p:cNvPr>
          <p:cNvGraphicFramePr/>
          <p:nvPr>
            <p:extLst>
              <p:ext uri="{D42A27DB-BD31-4B8C-83A1-F6EECF244321}">
                <p14:modId xmlns:p14="http://schemas.microsoft.com/office/powerpoint/2010/main" val="3032377855"/>
              </p:ext>
            </p:extLst>
          </p:nvPr>
        </p:nvGraphicFramePr>
        <p:xfrm>
          <a:off x="5415322" y="1731818"/>
          <a:ext cx="5031005" cy="368357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557782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Darbas</a:t>
            </a:r>
          </a:p>
        </p:txBody>
      </p:sp>
      <p:sp>
        <p:nvSpPr>
          <p:cNvPr id="4" name="Content Placeholder 3"/>
          <p:cNvSpPr>
            <a:spLocks noGrp="1"/>
          </p:cNvSpPr>
          <p:nvPr>
            <p:ph sz="half" idx="2"/>
          </p:nvPr>
        </p:nvSpPr>
        <p:spPr>
          <a:xfrm>
            <a:off x="675745" y="1414463"/>
            <a:ext cx="4253443" cy="5014046"/>
          </a:xfrm>
        </p:spPr>
        <p:txBody>
          <a:bodyPr>
            <a:normAutofit/>
          </a:bodyPr>
          <a:lstStyle/>
          <a:p>
            <a:r>
              <a:rPr lang="lt-LT" dirty="0" smtClean="0"/>
              <a:t>81 </a:t>
            </a:r>
            <a:r>
              <a:rPr lang="lt-LT" dirty="0"/>
              <a:t>proc. dirbančių jaunuolių yra samdomi darbuotojai (</a:t>
            </a:r>
            <a:r>
              <a:rPr lang="lt-LT" dirty="0" smtClean="0"/>
              <a:t>2012 </a:t>
            </a:r>
            <a:r>
              <a:rPr lang="lt-LT" dirty="0"/>
              <a:t>m duomenimis – </a:t>
            </a:r>
            <a:r>
              <a:rPr lang="lt-LT" dirty="0" smtClean="0"/>
              <a:t>8</a:t>
            </a:r>
            <a:r>
              <a:rPr lang="en-US" dirty="0" smtClean="0"/>
              <a:t>8</a:t>
            </a:r>
            <a:r>
              <a:rPr lang="lt-LT" dirty="0" smtClean="0"/>
              <a:t> </a:t>
            </a:r>
            <a:r>
              <a:rPr lang="lt-LT" dirty="0"/>
              <a:t>proc</a:t>
            </a:r>
            <a:r>
              <a:rPr lang="lt-LT" dirty="0" smtClean="0"/>
              <a:t>.); </a:t>
            </a:r>
          </a:p>
          <a:p>
            <a:r>
              <a:rPr lang="lt-LT" dirty="0" smtClean="0"/>
              <a:t>Pagal </a:t>
            </a:r>
            <a:r>
              <a:rPr lang="lt-LT" dirty="0"/>
              <a:t>specialybę dirba </a:t>
            </a:r>
            <a:r>
              <a:rPr lang="lt-LT" dirty="0" smtClean="0"/>
              <a:t>48 </a:t>
            </a:r>
            <a:r>
              <a:rPr lang="lt-LT" dirty="0"/>
              <a:t>proc. jaunuolių, </a:t>
            </a:r>
            <a:r>
              <a:rPr lang="lt-LT" dirty="0" smtClean="0"/>
              <a:t>ne pagal specialybę - 39 proc. (2012 </a:t>
            </a:r>
            <a:r>
              <a:rPr lang="lt-LT" dirty="0"/>
              <a:t>m. duomenimis </a:t>
            </a:r>
            <a:r>
              <a:rPr lang="lt-LT" dirty="0" smtClean="0"/>
              <a:t>36 </a:t>
            </a:r>
            <a:r>
              <a:rPr lang="lt-LT" dirty="0"/>
              <a:t>proc. ir </a:t>
            </a:r>
            <a:r>
              <a:rPr lang="lt-LT" dirty="0" smtClean="0"/>
              <a:t>55 </a:t>
            </a:r>
            <a:r>
              <a:rPr lang="lt-LT" dirty="0"/>
              <a:t>proc</a:t>
            </a:r>
            <a:r>
              <a:rPr lang="lt-LT" dirty="0" smtClean="0"/>
              <a:t>.). 12 proc. respondentų nurodė neturintys jokios specialybės (4 pav.);</a:t>
            </a:r>
            <a:endParaRPr lang="lt-LT" dirty="0"/>
          </a:p>
          <a:p>
            <a:r>
              <a:rPr lang="lt-LT" dirty="0"/>
              <a:t>Būsima profesija apklaustieji domėjosi vidutiniškai </a:t>
            </a:r>
            <a:r>
              <a:rPr lang="lt-LT" dirty="0" smtClean="0"/>
              <a:t>(61 </a:t>
            </a:r>
            <a:r>
              <a:rPr lang="lt-LT" dirty="0"/>
              <a:t>proc</a:t>
            </a:r>
            <a:r>
              <a:rPr lang="lt-LT" dirty="0" smtClean="0"/>
              <a:t>.)</a:t>
            </a:r>
            <a:r>
              <a:rPr lang="en-US" dirty="0" smtClean="0"/>
              <a:t>.</a:t>
            </a:r>
            <a:r>
              <a:rPr lang="lt-LT" dirty="0" smtClean="0"/>
              <a:t> </a:t>
            </a:r>
            <a:r>
              <a:rPr lang="lt-LT" dirty="0"/>
              <a:t>Stipriai domėjosi – </a:t>
            </a:r>
            <a:r>
              <a:rPr lang="lt-LT" dirty="0" smtClean="0"/>
              <a:t>24 </a:t>
            </a:r>
            <a:r>
              <a:rPr lang="lt-LT" dirty="0"/>
              <a:t>proc</a:t>
            </a:r>
            <a:r>
              <a:rPr lang="lt-LT" dirty="0" smtClean="0"/>
              <a:t>. o mažai domėjosi – 15 proc</a:t>
            </a:r>
            <a:r>
              <a:rPr lang="lt-LT" dirty="0"/>
              <a:t>. (2012 m. duomenimis </a:t>
            </a:r>
            <a:r>
              <a:rPr lang="lt-LT" dirty="0" smtClean="0"/>
              <a:t>40 </a:t>
            </a:r>
            <a:r>
              <a:rPr lang="lt-LT" dirty="0"/>
              <a:t>proc. ir 4</a:t>
            </a:r>
            <a:r>
              <a:rPr lang="lt-LT" dirty="0" smtClean="0"/>
              <a:t> </a:t>
            </a:r>
            <a:r>
              <a:rPr lang="lt-LT" dirty="0"/>
              <a:t>proc.). </a:t>
            </a:r>
          </a:p>
        </p:txBody>
      </p:sp>
      <p:sp>
        <p:nvSpPr>
          <p:cNvPr id="9" name="Rectangle 8"/>
          <p:cNvSpPr/>
          <p:nvPr/>
        </p:nvSpPr>
        <p:spPr>
          <a:xfrm>
            <a:off x="6589452" y="5075382"/>
            <a:ext cx="2781532" cy="246221"/>
          </a:xfrm>
          <a:prstGeom prst="rect">
            <a:avLst/>
          </a:prstGeom>
        </p:spPr>
        <p:txBody>
          <a:bodyPr wrap="none">
            <a:spAutoFit/>
          </a:bodyPr>
          <a:lstStyle/>
          <a:p>
            <a:pPr algn="ctr">
              <a:spcAft>
                <a:spcPts val="0"/>
              </a:spcAft>
            </a:pPr>
            <a:r>
              <a:rPr lang="lt-LT" sz="1000" b="1" dirty="0">
                <a:solidFill>
                  <a:schemeClr val="accent2">
                    <a:lumMod val="50000"/>
                  </a:schemeClr>
                </a:solidFill>
                <a:ea typeface="Calibri" panose="020F0502020204030204" pitchFamily="34" charset="0"/>
                <a:cs typeface="Times New Roman" panose="02020603050405020304" pitchFamily="18" charset="0"/>
              </a:rPr>
              <a:t>4 pav. Dirba pagal specialybę (proc., </a:t>
            </a:r>
            <a:r>
              <a:rPr lang="lt-LT" sz="1000" b="1" dirty="0" smtClean="0">
                <a:solidFill>
                  <a:schemeClr val="accent2">
                    <a:lumMod val="50000"/>
                  </a:schemeClr>
                </a:solidFill>
                <a:ea typeface="Calibri" panose="020F0502020204030204" pitchFamily="34" charset="0"/>
                <a:cs typeface="Times New Roman" panose="02020603050405020304" pitchFamily="18" charset="0"/>
              </a:rPr>
              <a:t>N=95)</a:t>
            </a:r>
            <a:endParaRPr lang="lt-LT" sz="1000" dirty="0">
              <a:solidFill>
                <a:schemeClr val="accent2">
                  <a:lumMod val="50000"/>
                </a:schemeClr>
              </a:solidFill>
              <a:effectLst/>
              <a:ea typeface="Calibri" panose="020F0502020204030204" pitchFamily="34" charset="0"/>
              <a:cs typeface="Times New Roman" panose="02020603050405020304" pitchFamily="18" charset="0"/>
            </a:endParaRPr>
          </a:p>
        </p:txBody>
      </p:sp>
      <p:graphicFrame>
        <p:nvGraphicFramePr>
          <p:cNvPr id="6" name="Chart 5">
            <a:extLst>
              <a:ext uri="{FF2B5EF4-FFF2-40B4-BE49-F238E27FC236}">
                <a16:creationId xmlns:a16="http://schemas.microsoft.com/office/drawing/2014/main" id="{ED783356-DAF4-41E7-8D5D-DA785A1F59CA}"/>
              </a:ext>
            </a:extLst>
          </p:cNvPr>
          <p:cNvGraphicFramePr/>
          <p:nvPr>
            <p:extLst>
              <p:ext uri="{D42A27DB-BD31-4B8C-83A1-F6EECF244321}">
                <p14:modId xmlns:p14="http://schemas.microsoft.com/office/powerpoint/2010/main" val="3816972764"/>
              </p:ext>
            </p:extLst>
          </p:nvPr>
        </p:nvGraphicFramePr>
        <p:xfrm>
          <a:off x="5444836" y="1930400"/>
          <a:ext cx="5070764" cy="314498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366967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Darbas</a:t>
            </a:r>
            <a:endParaRPr lang="en-US" dirty="0"/>
          </a:p>
        </p:txBody>
      </p:sp>
      <p:sp>
        <p:nvSpPr>
          <p:cNvPr id="4" name="Content Placeholder 3"/>
          <p:cNvSpPr>
            <a:spLocks noGrp="1"/>
          </p:cNvSpPr>
          <p:nvPr>
            <p:ph sz="half" idx="2"/>
          </p:nvPr>
        </p:nvSpPr>
        <p:spPr>
          <a:xfrm>
            <a:off x="675745" y="1773383"/>
            <a:ext cx="4048655" cy="4267980"/>
          </a:xfrm>
        </p:spPr>
        <p:txBody>
          <a:bodyPr>
            <a:normAutofit lnSpcReduction="10000"/>
          </a:bodyPr>
          <a:lstStyle/>
          <a:p>
            <a:r>
              <a:rPr lang="lt-LT" dirty="0"/>
              <a:t>Trečdalis dirbančiųjų (31 proc.) ketina keisti darbo vietą (5 pav.) – 49 proc</a:t>
            </a:r>
            <a:r>
              <a:rPr lang="lt-LT" dirty="0" smtClean="0"/>
              <a:t>. tame </a:t>
            </a:r>
            <a:r>
              <a:rPr lang="lt-LT" dirty="0"/>
              <a:t>pačiame mieste, 38 proc. darbo ieškoti planuoja kitame mieste. 17 proc. apklaustųjų svarsto galimybę išvykti dirbti į užsienį. 56 procentai apklaustųjų ketina tęsti </a:t>
            </a:r>
            <a:r>
              <a:rPr lang="lt-LT" dirty="0" smtClean="0"/>
              <a:t>mokslus </a:t>
            </a:r>
            <a:r>
              <a:rPr lang="lt-LT" dirty="0"/>
              <a:t>(2012 m. duomenimis 22 proc.);</a:t>
            </a:r>
          </a:p>
          <a:p>
            <a:r>
              <a:rPr lang="lt-LT" dirty="0"/>
              <a:t>Pagrindindinės priežastys: šiame darbe ne</a:t>
            </a:r>
            <a:r>
              <a:rPr lang="en-US" dirty="0"/>
              <a:t>m</a:t>
            </a:r>
            <a:r>
              <a:rPr lang="lt-LT" dirty="0"/>
              <a:t>atau karjeros perspektyvų 33 proc. </a:t>
            </a:r>
            <a:r>
              <a:rPr lang="en-US" dirty="0"/>
              <a:t>(</a:t>
            </a:r>
            <a:r>
              <a:rPr lang="lt-LT" dirty="0"/>
              <a:t>2012 m. – 31 proc.); noriu didesnio apmokėjimo 20 proc. </a:t>
            </a:r>
            <a:r>
              <a:rPr lang="en-US" dirty="0"/>
              <a:t>(</a:t>
            </a:r>
            <a:r>
              <a:rPr lang="lt-LT" dirty="0"/>
              <a:t>2012 m. – 74 proc.).</a:t>
            </a:r>
          </a:p>
          <a:p>
            <a:endParaRPr lang="en-US" dirty="0"/>
          </a:p>
        </p:txBody>
      </p:sp>
      <p:graphicFrame>
        <p:nvGraphicFramePr>
          <p:cNvPr id="7" name="Content Placeholder 6">
            <a:extLst>
              <a:ext uri="{FF2B5EF4-FFF2-40B4-BE49-F238E27FC236}">
                <a16:creationId xmlns:a16="http://schemas.microsoft.com/office/drawing/2014/main" id="{00000000-0008-0000-0100-000063000000}"/>
              </a:ext>
            </a:extLst>
          </p:cNvPr>
          <p:cNvGraphicFramePr>
            <a:graphicFrameLocks noGrp="1"/>
          </p:cNvGraphicFramePr>
          <p:nvPr>
            <p:ph sz="quarter" idx="4"/>
            <p:extLst>
              <p:ext uri="{D42A27DB-BD31-4B8C-83A1-F6EECF244321}">
                <p14:modId xmlns:p14="http://schemas.microsoft.com/office/powerpoint/2010/main" val="1226115346"/>
              </p:ext>
            </p:extLst>
          </p:nvPr>
        </p:nvGraphicFramePr>
        <p:xfrm>
          <a:off x="5254192" y="1773383"/>
          <a:ext cx="4845771" cy="3548207"/>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7"/>
          <p:cNvSpPr/>
          <p:nvPr/>
        </p:nvSpPr>
        <p:spPr>
          <a:xfrm>
            <a:off x="5180240" y="5321590"/>
            <a:ext cx="4993675" cy="246221"/>
          </a:xfrm>
          <a:prstGeom prst="rect">
            <a:avLst/>
          </a:prstGeom>
        </p:spPr>
        <p:txBody>
          <a:bodyPr wrap="none">
            <a:spAutoFit/>
          </a:bodyPr>
          <a:lstStyle/>
          <a:p>
            <a:pPr algn="ctr">
              <a:spcAft>
                <a:spcPts val="0"/>
              </a:spcAft>
            </a:pPr>
            <a:r>
              <a:rPr lang="lt-LT" sz="1000" b="1" dirty="0" smtClean="0">
                <a:solidFill>
                  <a:schemeClr val="accent2">
                    <a:lumMod val="50000"/>
                  </a:schemeClr>
                </a:solidFill>
                <a:ea typeface="Calibri" panose="020F0502020204030204" pitchFamily="34" charset="0"/>
                <a:cs typeface="Times New Roman" panose="02020603050405020304" pitchFamily="18" charset="0"/>
              </a:rPr>
              <a:t>5 </a:t>
            </a:r>
            <a:r>
              <a:rPr lang="lt-LT" sz="1000" b="1" dirty="0">
                <a:solidFill>
                  <a:schemeClr val="accent2">
                    <a:lumMod val="50000"/>
                  </a:schemeClr>
                </a:solidFill>
                <a:ea typeface="Calibri" panose="020F0502020204030204" pitchFamily="34" charset="0"/>
                <a:cs typeface="Times New Roman" panose="02020603050405020304" pitchFamily="18" charset="0"/>
              </a:rPr>
              <a:t>pav. Tiriamųjų pasiskirstymas pagal ketinimus keisti darbo vietą (proc., N=93)</a:t>
            </a:r>
            <a:endParaRPr lang="lt-LT" sz="1000" dirty="0">
              <a:solidFill>
                <a:schemeClr val="accent2">
                  <a:lumMod val="5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58595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dirty="0"/>
              <a:t>Laisvalaikis</a:t>
            </a:r>
          </a:p>
        </p:txBody>
      </p:sp>
      <p:sp>
        <p:nvSpPr>
          <p:cNvPr id="4" name="Content Placeholder 3"/>
          <p:cNvSpPr>
            <a:spLocks noGrp="1"/>
          </p:cNvSpPr>
          <p:nvPr>
            <p:ph sz="half" idx="2"/>
          </p:nvPr>
        </p:nvSpPr>
        <p:spPr>
          <a:xfrm>
            <a:off x="677334" y="1400175"/>
            <a:ext cx="4184034" cy="4641187"/>
          </a:xfrm>
        </p:spPr>
        <p:txBody>
          <a:bodyPr/>
          <a:lstStyle/>
          <a:p>
            <a:r>
              <a:rPr lang="lt-LT" dirty="0"/>
              <a:t>Dauguma jaunų žmonių (</a:t>
            </a:r>
            <a:r>
              <a:rPr lang="lt-LT" dirty="0" smtClean="0"/>
              <a:t>83 </a:t>
            </a:r>
            <a:r>
              <a:rPr lang="lt-LT" dirty="0"/>
              <a:t>proc.) yra patenkinti savo laisvalaikiu.</a:t>
            </a:r>
          </a:p>
          <a:p>
            <a:r>
              <a:rPr lang="lt-LT" dirty="0"/>
              <a:t>Tyrimo rezultatai rodo, kad savo laisvalaikiu labiau patenkinti yra tie jaunuoliai, kurių manymu jie turi daug galimybių jį praleisti įdomiai (</a:t>
            </a:r>
            <a:r>
              <a:rPr lang="lt-LT" dirty="0" smtClean="0"/>
              <a:t>73 </a:t>
            </a:r>
            <a:r>
              <a:rPr lang="lt-LT" dirty="0"/>
              <a:t>proc.) bei pakankamai lėšų pasirinkti norimą laisvalaikio leidimo formą </a:t>
            </a:r>
            <a:r>
              <a:rPr lang="lt-LT" dirty="0" smtClean="0"/>
              <a:t>(70 </a:t>
            </a:r>
            <a:r>
              <a:rPr lang="lt-LT" dirty="0"/>
              <a:t>proc.)</a:t>
            </a:r>
            <a:r>
              <a:rPr lang="en-US" dirty="0"/>
              <a:t> </a:t>
            </a:r>
            <a:r>
              <a:rPr lang="en-US" dirty="0" smtClean="0"/>
              <a:t>(</a:t>
            </a:r>
            <a:r>
              <a:rPr lang="lt-LT" dirty="0"/>
              <a:t>6</a:t>
            </a:r>
            <a:r>
              <a:rPr lang="en-US" dirty="0" smtClean="0"/>
              <a:t> </a:t>
            </a:r>
            <a:r>
              <a:rPr lang="en-US" dirty="0" err="1"/>
              <a:t>pav</a:t>
            </a:r>
            <a:r>
              <a:rPr lang="en-US" dirty="0"/>
              <a:t>.)</a:t>
            </a:r>
            <a:r>
              <a:rPr lang="lt-LT" dirty="0"/>
              <a:t>. </a:t>
            </a:r>
          </a:p>
          <a:p>
            <a:r>
              <a:rPr lang="lt-LT" dirty="0" smtClean="0"/>
              <a:t>57 </a:t>
            </a:r>
            <a:r>
              <a:rPr lang="lt-LT" dirty="0"/>
              <a:t>proc. respondentų mano, kad </a:t>
            </a:r>
            <a:r>
              <a:rPr lang="lt-LT" dirty="0" err="1"/>
              <a:t>kaim</a:t>
            </a:r>
            <a:r>
              <a:rPr lang="en-US" dirty="0"/>
              <a:t>y</a:t>
            </a:r>
            <a:r>
              <a:rPr lang="lt-LT" dirty="0" err="1"/>
              <a:t>nystėje</a:t>
            </a:r>
            <a:r>
              <a:rPr lang="lt-LT" dirty="0"/>
              <a:t> kurioje gyvena, trūksta veiklų skirtų jaunimui.</a:t>
            </a:r>
          </a:p>
        </p:txBody>
      </p:sp>
      <p:sp>
        <p:nvSpPr>
          <p:cNvPr id="9" name="Rectangle 8"/>
          <p:cNvSpPr/>
          <p:nvPr/>
        </p:nvSpPr>
        <p:spPr>
          <a:xfrm>
            <a:off x="5071801" y="5032242"/>
            <a:ext cx="6082857" cy="400110"/>
          </a:xfrm>
          <a:prstGeom prst="rect">
            <a:avLst/>
          </a:prstGeom>
        </p:spPr>
        <p:txBody>
          <a:bodyPr wrap="square">
            <a:spAutoFit/>
          </a:bodyPr>
          <a:lstStyle/>
          <a:p>
            <a:pPr algn="ctr">
              <a:spcAft>
                <a:spcPts val="0"/>
              </a:spcAft>
            </a:pPr>
            <a:r>
              <a:rPr lang="lt-LT" sz="1000" b="1" dirty="0" smtClean="0">
                <a:solidFill>
                  <a:schemeClr val="accent2">
                    <a:lumMod val="50000"/>
                  </a:schemeClr>
                </a:solidFill>
                <a:ea typeface="Calibri" panose="020F0502020204030204" pitchFamily="34" charset="0"/>
                <a:cs typeface="Times New Roman" panose="02020603050405020304" pitchFamily="18" charset="0"/>
              </a:rPr>
              <a:t>6 </a:t>
            </a:r>
            <a:r>
              <a:rPr lang="lt-LT" sz="1000" b="1" dirty="0">
                <a:solidFill>
                  <a:schemeClr val="accent2">
                    <a:lumMod val="50000"/>
                  </a:schemeClr>
                </a:solidFill>
                <a:ea typeface="Calibri" panose="020F0502020204030204" pitchFamily="34" charset="0"/>
                <a:cs typeface="Times New Roman" panose="02020603050405020304" pitchFamily="18" charset="0"/>
              </a:rPr>
              <a:t>pav. Tiriamųjų pasiskirstymas pagal pasitenkinimo laisvalaikiu, galimybių įdomiai leisti laisvalaikį vertinimo, turimų lėšų pasirinkti norimą laisvalaikio formą vertinimo rodiklius (proc., </a:t>
            </a:r>
            <a:r>
              <a:rPr lang="lt-LT" sz="1000" b="1" dirty="0" smtClean="0">
                <a:solidFill>
                  <a:schemeClr val="accent2">
                    <a:lumMod val="50000"/>
                  </a:schemeClr>
                </a:solidFill>
                <a:ea typeface="Calibri" panose="020F0502020204030204" pitchFamily="34" charset="0"/>
                <a:cs typeface="Times New Roman" panose="02020603050405020304" pitchFamily="18" charset="0"/>
              </a:rPr>
              <a:t>N=311)</a:t>
            </a:r>
            <a:endParaRPr lang="lt-LT" sz="1000" dirty="0">
              <a:solidFill>
                <a:schemeClr val="accent2">
                  <a:lumMod val="50000"/>
                </a:schemeClr>
              </a:solidFill>
              <a:effectLst/>
              <a:ea typeface="Calibri" panose="020F0502020204030204" pitchFamily="34" charset="0"/>
              <a:cs typeface="Times New Roman" panose="02020603050405020304" pitchFamily="18" charset="0"/>
            </a:endParaRPr>
          </a:p>
        </p:txBody>
      </p:sp>
      <p:graphicFrame>
        <p:nvGraphicFramePr>
          <p:cNvPr id="10" name="Content Placeholder 9">
            <a:extLst>
              <a:ext uri="{FF2B5EF4-FFF2-40B4-BE49-F238E27FC236}">
                <a16:creationId xmlns:a16="http://schemas.microsoft.com/office/drawing/2014/main" id="{00000000-0008-0000-0100-00002F000000}"/>
              </a:ext>
            </a:extLst>
          </p:cNvPr>
          <p:cNvGraphicFramePr>
            <a:graphicFrameLocks noGrp="1"/>
          </p:cNvGraphicFramePr>
          <p:nvPr>
            <p:ph sz="quarter" idx="4"/>
            <p:extLst>
              <p:ext uri="{D42A27DB-BD31-4B8C-83A1-F6EECF244321}">
                <p14:modId xmlns:p14="http://schemas.microsoft.com/office/powerpoint/2010/main" val="3578221012"/>
              </p:ext>
            </p:extLst>
          </p:nvPr>
        </p:nvGraphicFramePr>
        <p:xfrm>
          <a:off x="5224557" y="1400175"/>
          <a:ext cx="5777346" cy="345035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512061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3039</TotalTime>
  <Words>2107</Words>
  <Application>Microsoft Office PowerPoint</Application>
  <PresentationFormat>Widescreen</PresentationFormat>
  <Paragraphs>151</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Times New Roman</vt:lpstr>
      <vt:lpstr>Trebuchet MS</vt:lpstr>
      <vt:lpstr>Wingdings 3</vt:lpstr>
      <vt:lpstr>Facet</vt:lpstr>
      <vt:lpstr>ŠALČININKŲ rajono jaunimo problematikos tyrimo ataskaita</vt:lpstr>
      <vt:lpstr>Kam to reikia?</vt:lpstr>
      <vt:lpstr>Tyrimo atlikimo metodai</vt:lpstr>
      <vt:lpstr>Demografinės tiriamųjų charakteristikos</vt:lpstr>
      <vt:lpstr>Mokykla</vt:lpstr>
      <vt:lpstr>Studijos</vt:lpstr>
      <vt:lpstr>Darbas</vt:lpstr>
      <vt:lpstr>Darbas</vt:lpstr>
      <vt:lpstr>Laisvalaikis</vt:lpstr>
      <vt:lpstr>Draugai</vt:lpstr>
      <vt:lpstr>Gyvenimo sąlygos</vt:lpstr>
      <vt:lpstr>Gyvenimo sąlygos</vt:lpstr>
      <vt:lpstr>Dalyvavimas</vt:lpstr>
      <vt:lpstr>Įpročiai  Alkoholio vartojimas yra dažniausiai pasitaikantis žalingas įprotis jaunuolių tarpe. </vt:lpstr>
      <vt:lpstr>Įpročiai</vt:lpstr>
      <vt:lpstr>Įpročiai</vt:lpstr>
      <vt:lpstr>Įpročiai</vt:lpstr>
      <vt:lpstr>Įpročiai</vt:lpstr>
      <vt:lpstr>Psichologinė ir fizinė savijauta</vt:lpstr>
      <vt:lpstr>Lytinė elgsena ir šeimos planavimas</vt:lpstr>
      <vt:lpstr>Rekomenduojama:</vt:lpstr>
      <vt:lpstr>Rekomenduojama:</vt:lpstr>
      <vt:lpstr>Sėkmės                            Sėkmės darbuose   VšĮ Darnaus vystymo projektai Direktorius Žydrūnas Šipka zydrunas@dvp.lt +370 659 05603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ŠVENČIONIŲ rajono jaunimo problematikos tyrimo ataskaita</dc:title>
  <dc:creator>user</dc:creator>
  <cp:lastModifiedBy>Milda</cp:lastModifiedBy>
  <cp:revision>161</cp:revision>
  <cp:lastPrinted>2020-02-11T14:00:02Z</cp:lastPrinted>
  <dcterms:created xsi:type="dcterms:W3CDTF">2020-01-15T11:43:34Z</dcterms:created>
  <dcterms:modified xsi:type="dcterms:W3CDTF">2021-04-14T13:44:41Z</dcterms:modified>
</cp:coreProperties>
</file>